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sldIdLst>
    <p:sldId id="263" r:id="rId6"/>
    <p:sldId id="301" r:id="rId7"/>
    <p:sldId id="304" r:id="rId8"/>
    <p:sldId id="303" r:id="rId9"/>
    <p:sldId id="305" r:id="rId10"/>
    <p:sldId id="306" r:id="rId11"/>
    <p:sldId id="312" r:id="rId12"/>
    <p:sldId id="311" r:id="rId13"/>
    <p:sldId id="310" r:id="rId14"/>
    <p:sldId id="309" r:id="rId15"/>
    <p:sldId id="307" r:id="rId16"/>
    <p:sldId id="308" r:id="rId17"/>
    <p:sldId id="313" r:id="rId18"/>
    <p:sldId id="314" r:id="rId19"/>
    <p:sldId id="326" r:id="rId20"/>
    <p:sldId id="328" r:id="rId21"/>
    <p:sldId id="327" r:id="rId22"/>
    <p:sldId id="329" r:id="rId23"/>
    <p:sldId id="320" r:id="rId24"/>
    <p:sldId id="315" r:id="rId25"/>
    <p:sldId id="321" r:id="rId26"/>
    <p:sldId id="323" r:id="rId27"/>
    <p:sldId id="324" r:id="rId28"/>
    <p:sldId id="325" r:id="rId29"/>
    <p:sldId id="317" r:id="rId30"/>
    <p:sldId id="278" r:id="rId31"/>
    <p:sldId id="302" r:id="rId32"/>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F7F"/>
    <a:srgbClr val="7581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764" autoAdjust="0"/>
  </p:normalViewPr>
  <p:slideViewPr>
    <p:cSldViewPr snapToGrid="0">
      <p:cViewPr varScale="1">
        <p:scale>
          <a:sx n="82" d="100"/>
          <a:sy n="82" d="100"/>
        </p:scale>
        <p:origin x="1350" y="90"/>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A95911B6-C83E-4FBA-94D7-F2222B997265}" type="datetimeFigureOut">
              <a:rPr lang="en-GB" smtClean="0"/>
              <a:t>23/06/2025</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7E7EA66F-AC92-4DA8-BB51-1DC3F1F1A128}" type="slidenum">
              <a:rPr lang="en-GB" smtClean="0"/>
              <a:t>‹#›</a:t>
            </a:fld>
            <a:endParaRPr lang="en-GB"/>
          </a:p>
        </p:txBody>
      </p:sp>
    </p:spTree>
    <p:extLst>
      <p:ext uri="{BB962C8B-B14F-4D97-AF65-F5344CB8AC3E}">
        <p14:creationId xmlns:p14="http://schemas.microsoft.com/office/powerpoint/2010/main" val="415689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Bottom right is for map orientation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slider allows for the maps to be </a:t>
            </a:r>
            <a:r>
              <a:rPr lang="en-GB" dirty="0" err="1"/>
              <a:t>tilited</a:t>
            </a:r>
            <a:r>
              <a:rPr lang="en-GB" dirty="0"/>
              <a:t> in 3D for viewing targets in heights and direction.</a:t>
            </a:r>
          </a:p>
        </p:txBody>
      </p:sp>
      <p:sp>
        <p:nvSpPr>
          <p:cNvPr id="4" name="Slide Number Placeholder 3"/>
          <p:cNvSpPr>
            <a:spLocks noGrp="1"/>
          </p:cNvSpPr>
          <p:nvPr>
            <p:ph type="sldNum" sz="quarter" idx="5"/>
          </p:nvPr>
        </p:nvSpPr>
        <p:spPr/>
        <p:txBody>
          <a:bodyPr/>
          <a:lstStyle/>
          <a:p>
            <a:fld id="{7E7EA66F-AC92-4DA8-BB51-1DC3F1F1A128}" type="slidenum">
              <a:rPr lang="en-GB" smtClean="0"/>
              <a:t>2</a:t>
            </a:fld>
            <a:endParaRPr lang="en-GB"/>
          </a:p>
        </p:txBody>
      </p:sp>
    </p:spTree>
    <p:extLst>
      <p:ext uri="{BB962C8B-B14F-4D97-AF65-F5344CB8AC3E}">
        <p14:creationId xmlns:p14="http://schemas.microsoft.com/office/powerpoint/2010/main" val="369351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3</a:t>
            </a:fld>
            <a:endParaRPr lang="en-GB"/>
          </a:p>
        </p:txBody>
      </p:sp>
    </p:spTree>
    <p:extLst>
      <p:ext uri="{BB962C8B-B14F-4D97-AF65-F5344CB8AC3E}">
        <p14:creationId xmlns:p14="http://schemas.microsoft.com/office/powerpoint/2010/main" val="25351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4</a:t>
            </a:fld>
            <a:endParaRPr lang="en-GB"/>
          </a:p>
        </p:txBody>
      </p:sp>
    </p:spTree>
    <p:extLst>
      <p:ext uri="{BB962C8B-B14F-4D97-AF65-F5344CB8AC3E}">
        <p14:creationId xmlns:p14="http://schemas.microsoft.com/office/powerpoint/2010/main" val="987158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5</a:t>
            </a:fld>
            <a:endParaRPr lang="en-GB"/>
          </a:p>
        </p:txBody>
      </p:sp>
    </p:spTree>
    <p:extLst>
      <p:ext uri="{BB962C8B-B14F-4D97-AF65-F5344CB8AC3E}">
        <p14:creationId xmlns:p14="http://schemas.microsoft.com/office/powerpoint/2010/main" val="1421755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6</a:t>
            </a:fld>
            <a:endParaRPr lang="en-GB"/>
          </a:p>
        </p:txBody>
      </p:sp>
    </p:spTree>
    <p:extLst>
      <p:ext uri="{BB962C8B-B14F-4D97-AF65-F5344CB8AC3E}">
        <p14:creationId xmlns:p14="http://schemas.microsoft.com/office/powerpoint/2010/main" val="515056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7</a:t>
            </a:fld>
            <a:endParaRPr lang="en-GB"/>
          </a:p>
        </p:txBody>
      </p:sp>
    </p:spTree>
    <p:extLst>
      <p:ext uri="{BB962C8B-B14F-4D97-AF65-F5344CB8AC3E}">
        <p14:creationId xmlns:p14="http://schemas.microsoft.com/office/powerpoint/2010/main" val="28529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8</a:t>
            </a:fld>
            <a:endParaRPr lang="en-GB"/>
          </a:p>
        </p:txBody>
      </p:sp>
    </p:spTree>
    <p:extLst>
      <p:ext uri="{BB962C8B-B14F-4D97-AF65-F5344CB8AC3E}">
        <p14:creationId xmlns:p14="http://schemas.microsoft.com/office/powerpoint/2010/main" val="3041020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9</a:t>
            </a:fld>
            <a:endParaRPr lang="en-GB"/>
          </a:p>
        </p:txBody>
      </p:sp>
    </p:spTree>
    <p:extLst>
      <p:ext uri="{BB962C8B-B14F-4D97-AF65-F5344CB8AC3E}">
        <p14:creationId xmlns:p14="http://schemas.microsoft.com/office/powerpoint/2010/main" val="37532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10</a:t>
            </a:fld>
            <a:endParaRPr lang="en-GB"/>
          </a:p>
        </p:txBody>
      </p:sp>
    </p:spTree>
    <p:extLst>
      <p:ext uri="{BB962C8B-B14F-4D97-AF65-F5344CB8AC3E}">
        <p14:creationId xmlns:p14="http://schemas.microsoft.com/office/powerpoint/2010/main" val="3848685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11</a:t>
            </a:fld>
            <a:endParaRPr lang="en-GB"/>
          </a:p>
        </p:txBody>
      </p:sp>
    </p:spTree>
    <p:extLst>
      <p:ext uri="{BB962C8B-B14F-4D97-AF65-F5344CB8AC3E}">
        <p14:creationId xmlns:p14="http://schemas.microsoft.com/office/powerpoint/2010/main" val="28792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Auto Zoom in Manual – The system will change zoom level based on where you select on the CMS Map to view taking into account the relevant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HD Camera – Selects which camera to use when in Target Acquire modes.</a:t>
            </a:r>
          </a:p>
        </p:txBody>
      </p:sp>
      <p:sp>
        <p:nvSpPr>
          <p:cNvPr id="4" name="Slide Number Placeholder 3"/>
          <p:cNvSpPr>
            <a:spLocks noGrp="1"/>
          </p:cNvSpPr>
          <p:nvPr>
            <p:ph type="sldNum" sz="quarter" idx="5"/>
          </p:nvPr>
        </p:nvSpPr>
        <p:spPr/>
        <p:txBody>
          <a:bodyPr/>
          <a:lstStyle/>
          <a:p>
            <a:fld id="{7E7EA66F-AC92-4DA8-BB51-1DC3F1F1A128}" type="slidenum">
              <a:rPr lang="en-GB" smtClean="0"/>
              <a:t>12</a:t>
            </a:fld>
            <a:endParaRPr lang="en-GB"/>
          </a:p>
        </p:txBody>
      </p:sp>
    </p:spTree>
    <p:extLst>
      <p:ext uri="{BB962C8B-B14F-4D97-AF65-F5344CB8AC3E}">
        <p14:creationId xmlns:p14="http://schemas.microsoft.com/office/powerpoint/2010/main" val="1890095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13</a:t>
            </a:fld>
            <a:endParaRPr lang="en-GB"/>
          </a:p>
        </p:txBody>
      </p:sp>
    </p:spTree>
    <p:extLst>
      <p:ext uri="{BB962C8B-B14F-4D97-AF65-F5344CB8AC3E}">
        <p14:creationId xmlns:p14="http://schemas.microsoft.com/office/powerpoint/2010/main" val="1967095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 decision made based on height of Targets</a:t>
            </a:r>
          </a:p>
        </p:txBody>
      </p:sp>
      <p:sp>
        <p:nvSpPr>
          <p:cNvPr id="4" name="Slide Number Placeholder 3"/>
          <p:cNvSpPr>
            <a:spLocks noGrp="1"/>
          </p:cNvSpPr>
          <p:nvPr>
            <p:ph type="sldNum" sz="quarter" idx="5"/>
          </p:nvPr>
        </p:nvSpPr>
        <p:spPr/>
        <p:txBody>
          <a:bodyPr/>
          <a:lstStyle/>
          <a:p>
            <a:fld id="{7E7EA66F-AC92-4DA8-BB51-1DC3F1F1A128}" type="slidenum">
              <a:rPr lang="en-GB" smtClean="0"/>
              <a:t>14</a:t>
            </a:fld>
            <a:endParaRPr lang="en-GB"/>
          </a:p>
        </p:txBody>
      </p:sp>
    </p:spTree>
    <p:extLst>
      <p:ext uri="{BB962C8B-B14F-4D97-AF65-F5344CB8AC3E}">
        <p14:creationId xmlns:p14="http://schemas.microsoft.com/office/powerpoint/2010/main" val="2227812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15</a:t>
            </a:fld>
            <a:endParaRPr lang="en-GB"/>
          </a:p>
        </p:txBody>
      </p:sp>
    </p:spTree>
    <p:extLst>
      <p:ext uri="{BB962C8B-B14F-4D97-AF65-F5344CB8AC3E}">
        <p14:creationId xmlns:p14="http://schemas.microsoft.com/office/powerpoint/2010/main" val="704779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16</a:t>
            </a:fld>
            <a:endParaRPr lang="en-GB"/>
          </a:p>
        </p:txBody>
      </p:sp>
    </p:spTree>
    <p:extLst>
      <p:ext uri="{BB962C8B-B14F-4D97-AF65-F5344CB8AC3E}">
        <p14:creationId xmlns:p14="http://schemas.microsoft.com/office/powerpoint/2010/main" val="1270931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17</a:t>
            </a:fld>
            <a:endParaRPr lang="en-GB"/>
          </a:p>
        </p:txBody>
      </p:sp>
    </p:spTree>
    <p:extLst>
      <p:ext uri="{BB962C8B-B14F-4D97-AF65-F5344CB8AC3E}">
        <p14:creationId xmlns:p14="http://schemas.microsoft.com/office/powerpoint/2010/main" val="3841728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E7EA66F-AC92-4DA8-BB51-1DC3F1F1A128}" type="slidenum">
              <a:rPr lang="en-GB" smtClean="0"/>
              <a:t>18</a:t>
            </a:fld>
            <a:endParaRPr lang="en-GB"/>
          </a:p>
        </p:txBody>
      </p:sp>
    </p:spTree>
    <p:extLst>
      <p:ext uri="{BB962C8B-B14F-4D97-AF65-F5344CB8AC3E}">
        <p14:creationId xmlns:p14="http://schemas.microsoft.com/office/powerpoint/2010/main" val="124386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Pressing home</a:t>
            </a:r>
          </a:p>
        </p:txBody>
      </p:sp>
      <p:sp>
        <p:nvSpPr>
          <p:cNvPr id="4" name="Slide Number Placeholder 3"/>
          <p:cNvSpPr>
            <a:spLocks noGrp="1"/>
          </p:cNvSpPr>
          <p:nvPr>
            <p:ph type="sldNum" sz="quarter" idx="5"/>
          </p:nvPr>
        </p:nvSpPr>
        <p:spPr/>
        <p:txBody>
          <a:bodyPr/>
          <a:lstStyle/>
          <a:p>
            <a:fld id="{7E7EA66F-AC92-4DA8-BB51-1DC3F1F1A128}" type="slidenum">
              <a:rPr lang="en-GB" smtClean="0"/>
              <a:t>19</a:t>
            </a:fld>
            <a:endParaRPr lang="en-GB"/>
          </a:p>
        </p:txBody>
      </p:sp>
    </p:spTree>
    <p:extLst>
      <p:ext uri="{BB962C8B-B14F-4D97-AF65-F5344CB8AC3E}">
        <p14:creationId xmlns:p14="http://schemas.microsoft.com/office/powerpoint/2010/main" val="1566244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GPS data is also used to calculate a target position when the laser is fired, using the vehicle position and the range returned by the laser. This is displayed in the top right of the main sensor display, as well as the top right of the full screen display. </a:t>
            </a:r>
            <a:br>
              <a:rPr lang="en-GB" sz="1200" dirty="0"/>
            </a:br>
            <a:r>
              <a:rPr lang="en-GB" sz="1200" dirty="0"/>
              <a:t>Laser will be covered in a later module.</a:t>
            </a:r>
          </a:p>
          <a:p>
            <a:endParaRPr lang="en-GB" dirty="0"/>
          </a:p>
          <a:p>
            <a:r>
              <a:rPr lang="en-GB" dirty="0"/>
              <a:t>Admin Menus will be covered in a later module.</a:t>
            </a:r>
          </a:p>
        </p:txBody>
      </p:sp>
      <p:sp>
        <p:nvSpPr>
          <p:cNvPr id="4" name="Slide Number Placeholder 3"/>
          <p:cNvSpPr>
            <a:spLocks noGrp="1"/>
          </p:cNvSpPr>
          <p:nvPr>
            <p:ph type="sldNum" sz="quarter" idx="5"/>
          </p:nvPr>
        </p:nvSpPr>
        <p:spPr/>
        <p:txBody>
          <a:bodyPr/>
          <a:lstStyle/>
          <a:p>
            <a:fld id="{7E7EA66F-AC92-4DA8-BB51-1DC3F1F1A128}" type="slidenum">
              <a:rPr lang="en-GB" smtClean="0"/>
              <a:t>27</a:t>
            </a:fld>
            <a:endParaRPr lang="en-GB"/>
          </a:p>
        </p:txBody>
      </p:sp>
    </p:spTree>
    <p:extLst>
      <p:ext uri="{BB962C8B-B14F-4D97-AF65-F5344CB8AC3E}">
        <p14:creationId xmlns:p14="http://schemas.microsoft.com/office/powerpoint/2010/main" val="6219555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79" y="818311"/>
            <a:ext cx="10515600" cy="611021"/>
          </a:xfrm>
        </p:spPr>
        <p:txBody>
          <a:bodyPr>
            <a:normAutofit/>
          </a:bodyPr>
          <a:lstStyle>
            <a:lvl1pPr>
              <a:defRPr sz="2800" b="0">
                <a:latin typeface="+mn-lt"/>
                <a:cs typeface="Arial" panose="020B060402020202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2" name="Picture 1">
            <a:extLst>
              <a:ext uri="{FF2B5EF4-FFF2-40B4-BE49-F238E27FC236}">
                <a16:creationId xmlns:a16="http://schemas.microsoft.com/office/drawing/2014/main" id="{69E322B7-8E19-78BB-33F2-DA8C5B7A71C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563363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79" y="2130946"/>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22479"/>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4B51FF8C-58B3-4E93-A1C1-0AA0F7D6E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5678" y="162147"/>
            <a:ext cx="449644" cy="368157"/>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6223"/>
            <a:ext cx="2743200" cy="365125"/>
          </a:xfrm>
        </p:spPr>
        <p:txBody>
          <a:bodyPr/>
          <a:lstStyle>
            <a:lvl1pPr algn="l">
              <a:defRPr sz="1400" b="0"/>
            </a:lvl1pPr>
          </a:lstStyle>
          <a:p>
            <a:r>
              <a:rPr lang="en-US"/>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86223"/>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618"/>
            <a:ext cx="1219878" cy="365125"/>
          </a:xfrm>
        </p:spPr>
        <p:txBody>
          <a:bodyPr/>
          <a:lstStyle>
            <a:lvl1pPr algn="r">
              <a:defRPr sz="1400" b="0"/>
            </a:lvl1pPr>
          </a:lstStyle>
          <a:p>
            <a:fld id="{DC835EB0-E4E2-4E11-A86D-A27C13F2E123}" type="slidenum">
              <a:rPr lang="en-GB" smtClean="0"/>
              <a:pPr/>
              <a:t>‹#›</a:t>
            </a:fld>
            <a:endParaRPr lang="en-GB" dirty="0"/>
          </a:p>
        </p:txBody>
      </p:sp>
      <p:pic>
        <p:nvPicPr>
          <p:cNvPr id="14" name="Picture 13" descr="A picture containing clock, dark, traffic, street&#10;&#10;Description automatically generated">
            <a:extLst>
              <a:ext uri="{FF2B5EF4-FFF2-40B4-BE49-F238E27FC236}">
                <a16:creationId xmlns:a16="http://schemas.microsoft.com/office/drawing/2014/main" id="{EE1EB40A-ADD9-4252-BDBE-CAD4105E4A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16" name="Picture 15" descr="A close up of a sign&#10;&#10;Description automatically generated">
            <a:extLst>
              <a:ext uri="{FF2B5EF4-FFF2-40B4-BE49-F238E27FC236}">
                <a16:creationId xmlns:a16="http://schemas.microsoft.com/office/drawing/2014/main" id="{F01818C3-B8A0-48CD-86D6-FE0930E7E0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2" name="Picture 1">
            <a:extLst>
              <a:ext uri="{FF2B5EF4-FFF2-40B4-BE49-F238E27FC236}">
                <a16:creationId xmlns:a16="http://schemas.microsoft.com/office/drawing/2014/main" id="{BD9845B7-3715-CFF3-6839-BBB0DD35D498}"/>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448107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ark, traffic, street&#10;&#10;Description automatically generated">
            <a:extLst>
              <a:ext uri="{FF2B5EF4-FFF2-40B4-BE49-F238E27FC236}">
                <a16:creationId xmlns:a16="http://schemas.microsoft.com/office/drawing/2014/main" id="{919C6342-1D96-4CA5-B04F-942E095EE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180" y="141047"/>
            <a:ext cx="652284" cy="368160"/>
          </a:xfrm>
          <a:prstGeom prst="rect">
            <a:avLst/>
          </a:prstGeom>
        </p:spPr>
      </p:pic>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85535"/>
            <a:ext cx="2743200" cy="365125"/>
          </a:xfrm>
        </p:spPr>
        <p:txBody>
          <a:bodyPr/>
          <a:lstStyle>
            <a:lvl1pPr algn="r">
              <a:defRPr sz="1400" b="0"/>
            </a:lvl1pPr>
          </a:lstStyle>
          <a:p>
            <a:pPr algn="l"/>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4"/>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72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4" name="Picture 3" descr="A picture containing dark, computer, lit, computer&#10;&#10;Description automatically generated">
            <a:extLst>
              <a:ext uri="{FF2B5EF4-FFF2-40B4-BE49-F238E27FC236}">
                <a16:creationId xmlns:a16="http://schemas.microsoft.com/office/drawing/2014/main" id="{198B06BB-EAE0-4102-BDC9-100CBB5FFB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2" name="Picture 1">
            <a:extLst>
              <a:ext uri="{FF2B5EF4-FFF2-40B4-BE49-F238E27FC236}">
                <a16:creationId xmlns:a16="http://schemas.microsoft.com/office/drawing/2014/main" id="{EE93A0D1-EDC7-8645-011B-EAE00899C58A}"/>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364429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78544"/>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7854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6" name="Picture 5" descr="A picture containing computer, dark, computer, lit&#10;&#10;Description automatically generated">
            <a:extLst>
              <a:ext uri="{FF2B5EF4-FFF2-40B4-BE49-F238E27FC236}">
                <a16:creationId xmlns:a16="http://schemas.microsoft.com/office/drawing/2014/main" id="{DB40F0BB-DF59-4A32-B2D4-4FCDFA8FD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20" name="Picture 19" descr="A picture containing drawing&#10;&#10;Description automatically generated">
            <a:extLst>
              <a:ext uri="{FF2B5EF4-FFF2-40B4-BE49-F238E27FC236}">
                <a16:creationId xmlns:a16="http://schemas.microsoft.com/office/drawing/2014/main" id="{AF8CA377-E488-40B7-B33A-EE7BD1E8B4E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2442" y="136642"/>
            <a:ext cx="449644" cy="368157"/>
          </a:xfrm>
          <a:prstGeom prst="rect">
            <a:avLst/>
          </a:prstGeom>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2" name="Picture 1">
            <a:extLst>
              <a:ext uri="{FF2B5EF4-FFF2-40B4-BE49-F238E27FC236}">
                <a16:creationId xmlns:a16="http://schemas.microsoft.com/office/drawing/2014/main" id="{F7364A79-011A-DB30-1026-66430589676A}"/>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124910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4"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0" y="6492188"/>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92188"/>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9" name="Picture 8" descr="A sign lit up at night&#10;&#10;Description automatically generated">
            <a:extLst>
              <a:ext uri="{FF2B5EF4-FFF2-40B4-BE49-F238E27FC236}">
                <a16:creationId xmlns:a16="http://schemas.microsoft.com/office/drawing/2014/main" id="{F87E7C54-F4C1-4B16-A484-375CBE3B49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80367" y="126907"/>
            <a:ext cx="608212" cy="396440"/>
          </a:xfrm>
          <a:prstGeom prst="rect">
            <a:avLst/>
          </a:prstGeom>
          <a:ln>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5" name="Picture 14" descr="A picture containing clock, dark, traffic, street&#10;&#10;Description automatically generated">
            <a:extLst>
              <a:ext uri="{FF2B5EF4-FFF2-40B4-BE49-F238E27FC236}">
                <a16:creationId xmlns:a16="http://schemas.microsoft.com/office/drawing/2014/main" id="{82163EE6-795C-4362-A5EB-F50D10274E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378437" y="145987"/>
            <a:ext cx="787383" cy="368155"/>
          </a:xfrm>
          <a:prstGeom prst="rect">
            <a:avLst/>
          </a:prstGeom>
        </p:spPr>
      </p:pic>
      <p:pic>
        <p:nvPicPr>
          <p:cNvPr id="2" name="Picture 1">
            <a:extLst>
              <a:ext uri="{FF2B5EF4-FFF2-40B4-BE49-F238E27FC236}">
                <a16:creationId xmlns:a16="http://schemas.microsoft.com/office/drawing/2014/main" id="{301839CA-4004-EF35-D7C5-2867AB84BA11}"/>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85021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95FF5-2766-4DE5-83BE-1985059D9EF3}"/>
              </a:ext>
            </a:extLst>
          </p:cNvPr>
          <p:cNvSpPr>
            <a:spLocks noGrp="1"/>
          </p:cNvSpPr>
          <p:nvPr>
            <p:ph idx="1"/>
          </p:nvPr>
        </p:nvSpPr>
        <p:spPr>
          <a:xfrm>
            <a:off x="679580" y="2294313"/>
            <a:ext cx="10515600" cy="3959492"/>
          </a:xfrm>
        </p:spPr>
        <p:txBody>
          <a:bodyPr/>
          <a:lstStyle>
            <a:lvl1pPr>
              <a:defRPr sz="20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a:extLst>
              <a:ext uri="{FF2B5EF4-FFF2-40B4-BE49-F238E27FC236}">
                <a16:creationId xmlns:a16="http://schemas.microsoft.com/office/drawing/2014/main" id="{FF62594A-424B-4BCC-A2A7-67A66593E330}"/>
              </a:ext>
            </a:extLst>
          </p:cNvPr>
          <p:cNvCxnSpPr>
            <a:cxnSpLocks/>
          </p:cNvCxnSpPr>
          <p:nvPr userDrawn="1"/>
        </p:nvCxnSpPr>
        <p:spPr>
          <a:xfrm>
            <a:off x="1530205" y="612954"/>
            <a:ext cx="10661795" cy="0"/>
          </a:xfrm>
          <a:prstGeom prst="line">
            <a:avLst/>
          </a:prstGeom>
          <a:ln w="25400">
            <a:solidFill>
              <a:srgbClr val="014F7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BFA1C2-37C4-40AF-9523-DDB74644776D}"/>
              </a:ext>
            </a:extLst>
          </p:cNvPr>
          <p:cNvCxnSpPr>
            <a:cxnSpLocks/>
          </p:cNvCxnSpPr>
          <p:nvPr userDrawn="1"/>
        </p:nvCxnSpPr>
        <p:spPr>
          <a:xfrm>
            <a:off x="0" y="6477275"/>
            <a:ext cx="12192000" cy="0"/>
          </a:xfrm>
          <a:prstGeom prst="line">
            <a:avLst/>
          </a:prstGeom>
          <a:ln w="19050">
            <a:solidFill>
              <a:srgbClr val="014F7F"/>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58A61654-1EEE-4D10-AA02-DB7D938B0854}"/>
              </a:ext>
            </a:extLst>
          </p:cNvPr>
          <p:cNvSpPr>
            <a:spLocks noGrp="1"/>
          </p:cNvSpPr>
          <p:nvPr>
            <p:ph type="title"/>
          </p:nvPr>
        </p:nvSpPr>
        <p:spPr>
          <a:xfrm>
            <a:off x="679580" y="1083925"/>
            <a:ext cx="10515600" cy="966016"/>
          </a:xfrm>
        </p:spPr>
        <p:txBody>
          <a:bodyPr>
            <a:normAutofit/>
          </a:bodyPr>
          <a:lstStyle>
            <a:lvl1pPr>
              <a:defRPr sz="2400" b="0">
                <a:latin typeface="+mn-lt"/>
                <a:cs typeface="Calibri" panose="020F0502020204030204" pitchFamily="34" charset="0"/>
              </a:defRPr>
            </a:lvl1pPr>
          </a:lstStyle>
          <a:p>
            <a:r>
              <a:rPr lang="en-US" dirty="0"/>
              <a:t>Click to edit Master title style</a:t>
            </a:r>
            <a:endParaRPr lang="en-GB" dirty="0"/>
          </a:p>
        </p:txBody>
      </p:sp>
      <p:sp>
        <p:nvSpPr>
          <p:cNvPr id="23" name="Date Placeholder 22">
            <a:extLst>
              <a:ext uri="{FF2B5EF4-FFF2-40B4-BE49-F238E27FC236}">
                <a16:creationId xmlns:a16="http://schemas.microsoft.com/office/drawing/2014/main" id="{D56C4F76-BB1B-430B-B24C-77AA7915F402}"/>
              </a:ext>
            </a:extLst>
          </p:cNvPr>
          <p:cNvSpPr>
            <a:spLocks noGrp="1"/>
          </p:cNvSpPr>
          <p:nvPr>
            <p:ph type="dt" sz="half" idx="10"/>
          </p:nvPr>
        </p:nvSpPr>
        <p:spPr>
          <a:xfrm>
            <a:off x="-1" y="6492875"/>
            <a:ext cx="2743200" cy="365125"/>
          </a:xfrm>
        </p:spPr>
        <p:txBody>
          <a:bodyPr/>
          <a:lstStyle>
            <a:lvl1pPr algn="l">
              <a:defRPr sz="1400" b="0"/>
            </a:lvl1pPr>
          </a:lstStyle>
          <a:p>
            <a:r>
              <a:rPr lang="en-US" dirty="0"/>
              <a:t>© Copyright</a:t>
            </a:r>
            <a:endParaRPr lang="en-GB" dirty="0"/>
          </a:p>
        </p:txBody>
      </p:sp>
      <p:sp>
        <p:nvSpPr>
          <p:cNvPr id="24" name="Footer Placeholder 23">
            <a:extLst>
              <a:ext uri="{FF2B5EF4-FFF2-40B4-BE49-F238E27FC236}">
                <a16:creationId xmlns:a16="http://schemas.microsoft.com/office/drawing/2014/main" id="{D62175F7-4DC4-4E27-85E0-09FC3DE4A318}"/>
              </a:ext>
            </a:extLst>
          </p:cNvPr>
          <p:cNvSpPr>
            <a:spLocks noGrp="1"/>
          </p:cNvSpPr>
          <p:nvPr>
            <p:ph type="ftr" sz="quarter" idx="11"/>
          </p:nvPr>
        </p:nvSpPr>
        <p:spPr>
          <a:xfrm>
            <a:off x="4524216" y="6477275"/>
            <a:ext cx="2826327" cy="365125"/>
          </a:xfrm>
        </p:spPr>
        <p:txBody>
          <a:bodyPr/>
          <a:lstStyle>
            <a:lvl1pPr algn="ctr">
              <a:defRPr sz="1400" b="0"/>
            </a:lvl1pPr>
          </a:lstStyle>
          <a:p>
            <a:r>
              <a:rPr lang="en-GB" dirty="0"/>
              <a:t>Classification Confidential</a:t>
            </a:r>
          </a:p>
        </p:txBody>
      </p:sp>
      <p:sp>
        <p:nvSpPr>
          <p:cNvPr id="25" name="Slide Number Placeholder 24">
            <a:extLst>
              <a:ext uri="{FF2B5EF4-FFF2-40B4-BE49-F238E27FC236}">
                <a16:creationId xmlns:a16="http://schemas.microsoft.com/office/drawing/2014/main" id="{5D3BC01D-6B00-43FE-9395-898A55C14098}"/>
              </a:ext>
            </a:extLst>
          </p:cNvPr>
          <p:cNvSpPr>
            <a:spLocks noGrp="1"/>
          </p:cNvSpPr>
          <p:nvPr>
            <p:ph type="sldNum" sz="quarter" idx="12"/>
          </p:nvPr>
        </p:nvSpPr>
        <p:spPr>
          <a:xfrm>
            <a:off x="10972122" y="6492875"/>
            <a:ext cx="1219878" cy="365125"/>
          </a:xfrm>
        </p:spPr>
        <p:txBody>
          <a:bodyPr/>
          <a:lstStyle>
            <a:lvl1pPr algn="r">
              <a:defRPr sz="1400" b="0"/>
            </a:lvl1pPr>
          </a:lstStyle>
          <a:p>
            <a:fld id="{DC835EB0-E4E2-4E11-A86D-A27C13F2E123}" type="slidenum">
              <a:rPr lang="en-GB" smtClean="0"/>
              <a:pPr/>
              <a:t>‹#›</a:t>
            </a:fld>
            <a:endParaRPr lang="en-GB" dirty="0"/>
          </a:p>
        </p:txBody>
      </p:sp>
      <p:pic>
        <p:nvPicPr>
          <p:cNvPr id="8" name="Picture 7" descr="A picture containing drawing&#10;&#10;Description automatically generated">
            <a:extLst>
              <a:ext uri="{FF2B5EF4-FFF2-40B4-BE49-F238E27FC236}">
                <a16:creationId xmlns:a16="http://schemas.microsoft.com/office/drawing/2014/main" id="{EDCE2B40-3D38-44BD-B76D-E7AA8061C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11"/>
            <a:ext cx="1679171" cy="974824"/>
          </a:xfrm>
          <a:prstGeom prst="rect">
            <a:avLst/>
          </a:prstGeom>
          <a:ln w="25400">
            <a:noFill/>
          </a:ln>
        </p:spPr>
      </p:pic>
      <p:pic>
        <p:nvPicPr>
          <p:cNvPr id="13" name="Picture 12" descr="A dark room&#10;&#10;Description automatically generated">
            <a:extLst>
              <a:ext uri="{FF2B5EF4-FFF2-40B4-BE49-F238E27FC236}">
                <a16:creationId xmlns:a16="http://schemas.microsoft.com/office/drawing/2014/main" id="{AB687E28-CA01-4EAD-BB3A-E85B18371E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95179" y="132285"/>
            <a:ext cx="652285" cy="368161"/>
          </a:xfrm>
          <a:prstGeom prst="rect">
            <a:avLst/>
          </a:prstGeom>
          <a:ln>
            <a:noFill/>
          </a:ln>
        </p:spPr>
      </p:pic>
      <p:pic>
        <p:nvPicPr>
          <p:cNvPr id="14" name="Picture 13" descr="A picture containing dark, computer, lit, computer&#10;&#10;Description automatically generated">
            <a:extLst>
              <a:ext uri="{FF2B5EF4-FFF2-40B4-BE49-F238E27FC236}">
                <a16:creationId xmlns:a16="http://schemas.microsoft.com/office/drawing/2014/main" id="{FA270DF4-07AA-48A5-A9E5-3C975716C8D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5678" y="142577"/>
            <a:ext cx="447779" cy="366630"/>
          </a:xfrm>
          <a:prstGeom prst="rect">
            <a:avLst/>
          </a:prstGeom>
          <a:ln>
            <a:noFill/>
          </a:ln>
        </p:spPr>
      </p:pic>
      <p:pic>
        <p:nvPicPr>
          <p:cNvPr id="16" name="Picture 15" descr="A picture containing computer, dark, computer, lit&#10;&#10;Description automatically generated">
            <a:extLst>
              <a:ext uri="{FF2B5EF4-FFF2-40B4-BE49-F238E27FC236}">
                <a16:creationId xmlns:a16="http://schemas.microsoft.com/office/drawing/2014/main" id="{386F8AA3-DBB0-4257-BE80-F8A5FACCA9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80302" y="141113"/>
            <a:ext cx="799047" cy="373608"/>
          </a:xfrm>
          <a:prstGeom prst="rect">
            <a:avLst/>
          </a:prstGeom>
          <a:ln>
            <a:noFill/>
          </a:ln>
        </p:spPr>
      </p:pic>
      <p:pic>
        <p:nvPicPr>
          <p:cNvPr id="17" name="Picture 16" descr="A close up of a sign&#10;&#10;Description automatically generated">
            <a:extLst>
              <a:ext uri="{FF2B5EF4-FFF2-40B4-BE49-F238E27FC236}">
                <a16:creationId xmlns:a16="http://schemas.microsoft.com/office/drawing/2014/main" id="{2E16CEB0-3F08-4E11-8C83-E46327969F3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93614" y="128051"/>
            <a:ext cx="594965" cy="387806"/>
          </a:xfrm>
          <a:prstGeom prst="rect">
            <a:avLst/>
          </a:prstGeom>
        </p:spPr>
      </p:pic>
      <p:pic>
        <p:nvPicPr>
          <p:cNvPr id="2" name="Picture 1">
            <a:extLst>
              <a:ext uri="{FF2B5EF4-FFF2-40B4-BE49-F238E27FC236}">
                <a16:creationId xmlns:a16="http://schemas.microsoft.com/office/drawing/2014/main" id="{37FCDEF0-82BB-27A9-88C9-15C0E02EDDD2}"/>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1679170" y="-3053"/>
            <a:ext cx="1018931" cy="604702"/>
          </a:xfrm>
          <a:prstGeom prst="rect">
            <a:avLst/>
          </a:prstGeom>
        </p:spPr>
      </p:pic>
    </p:spTree>
    <p:extLst>
      <p:ext uri="{BB962C8B-B14F-4D97-AF65-F5344CB8AC3E}">
        <p14:creationId xmlns:p14="http://schemas.microsoft.com/office/powerpoint/2010/main" val="281031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9D9F25-A0F8-4076-824A-BA8CB1E16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F40A7A-0876-451F-9207-4DA489861F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EF2882B-43AB-4F6C-B16C-84D9EFE08F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Copyright</a:t>
            </a:r>
            <a:endParaRPr lang="en-GB"/>
          </a:p>
        </p:txBody>
      </p:sp>
      <p:sp>
        <p:nvSpPr>
          <p:cNvPr id="5" name="Footer Placeholder 4">
            <a:extLst>
              <a:ext uri="{FF2B5EF4-FFF2-40B4-BE49-F238E27FC236}">
                <a16:creationId xmlns:a16="http://schemas.microsoft.com/office/drawing/2014/main" id="{24D2A23F-F5B4-48BE-8735-21AEF63B9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Classification Confidential</a:t>
            </a:r>
          </a:p>
        </p:txBody>
      </p:sp>
      <p:sp>
        <p:nvSpPr>
          <p:cNvPr id="6" name="Slide Number Placeholder 5">
            <a:extLst>
              <a:ext uri="{FF2B5EF4-FFF2-40B4-BE49-F238E27FC236}">
                <a16:creationId xmlns:a16="http://schemas.microsoft.com/office/drawing/2014/main" id="{0DB596F5-33C0-42FA-8BC7-114A7E59F9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35EB0-E4E2-4E11-A86D-A27C13F2E123}" type="slidenum">
              <a:rPr lang="en-GB" smtClean="0"/>
              <a:t>‹#›</a:t>
            </a:fld>
            <a:endParaRPr lang="en-GB"/>
          </a:p>
        </p:txBody>
      </p:sp>
    </p:spTree>
    <p:extLst>
      <p:ext uri="{BB962C8B-B14F-4D97-AF65-F5344CB8AC3E}">
        <p14:creationId xmlns:p14="http://schemas.microsoft.com/office/powerpoint/2010/main" val="3596282003"/>
      </p:ext>
    </p:extLst>
  </p:cSld>
  <p:clrMap bg1="lt1" tx1="dk1" bg2="lt2" tx2="dk2" accent1="accent1" accent2="accent2" accent3="accent3" accent4="accent4" accent5="accent5" accent6="accent6" hlink="hlink" folHlink="folHlink"/>
  <p:sldLayoutIdLst>
    <p:sldLayoutId id="2147483671" r:id="rId1"/>
    <p:sldLayoutId id="2147483650" r:id="rId2"/>
    <p:sldLayoutId id="2147483664" r:id="rId3"/>
    <p:sldLayoutId id="2147483660" r:id="rId4"/>
    <p:sldLayoutId id="2147483665" r:id="rId5"/>
    <p:sldLayoutId id="2147483666"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397E83D-9F46-4E28-A4DE-11E6F58A34D7}"/>
              </a:ext>
            </a:extLst>
          </p:cNvPr>
          <p:cNvSpPr>
            <a:spLocks noGrp="1"/>
          </p:cNvSpPr>
          <p:nvPr>
            <p:ph type="title"/>
          </p:nvPr>
        </p:nvSpPr>
        <p:spPr>
          <a:xfrm>
            <a:off x="1678846" y="819052"/>
            <a:ext cx="8912953" cy="829850"/>
          </a:xfrm>
          <a:solidFill>
            <a:srgbClr val="014F7F"/>
          </a:solidFill>
        </p:spPr>
        <p:txBody>
          <a:bodyPr>
            <a:normAutofit fontScale="90000"/>
          </a:bodyPr>
          <a:lstStyle/>
          <a:p>
            <a:pPr algn="ctr"/>
            <a:r>
              <a:rPr lang="en-GB" sz="3600" b="1" dirty="0">
                <a:solidFill>
                  <a:schemeClr val="bg1"/>
                </a:solidFill>
              </a:rPr>
              <a:t>NDMA </a:t>
            </a:r>
            <a:r>
              <a:rPr lang="en-GB" sz="3600" b="1">
                <a:solidFill>
                  <a:schemeClr val="bg1"/>
                </a:solidFill>
              </a:rPr>
              <a:t>C-UAS Operators</a:t>
            </a:r>
            <a:br>
              <a:rPr lang="en-GB" sz="3600" b="1">
                <a:solidFill>
                  <a:schemeClr val="bg1"/>
                </a:solidFill>
              </a:rPr>
            </a:br>
            <a:r>
              <a:rPr lang="en-GB" sz="3600" b="1">
                <a:solidFill>
                  <a:schemeClr val="bg1"/>
                </a:solidFill>
              </a:rPr>
              <a:t>CMS</a:t>
            </a:r>
            <a:endParaRPr lang="en-GB" sz="3600" b="1" dirty="0">
              <a:solidFill>
                <a:schemeClr val="bg1"/>
              </a:solidFill>
            </a:endParaRPr>
          </a:p>
        </p:txBody>
      </p:sp>
      <p:sp>
        <p:nvSpPr>
          <p:cNvPr id="2" name="Date Placeholder 1">
            <a:extLst>
              <a:ext uri="{FF2B5EF4-FFF2-40B4-BE49-F238E27FC236}">
                <a16:creationId xmlns:a16="http://schemas.microsoft.com/office/drawing/2014/main" id="{8AF31C5E-2FCC-42BF-B413-E8A7B11CE4FC}"/>
              </a:ext>
            </a:extLst>
          </p:cNvPr>
          <p:cNvSpPr>
            <a:spLocks noGrp="1"/>
          </p:cNvSpPr>
          <p:nvPr>
            <p:ph type="dt" sz="half" idx="10"/>
          </p:nvPr>
        </p:nvSpPr>
        <p:spPr/>
        <p:txBody>
          <a:bodyPr/>
          <a:lstStyle/>
          <a:p>
            <a:r>
              <a:rPr lang="en-US"/>
              <a:t>© Copyright</a:t>
            </a:r>
            <a:endParaRPr lang="en-GB" dirty="0"/>
          </a:p>
        </p:txBody>
      </p:sp>
      <p:sp>
        <p:nvSpPr>
          <p:cNvPr id="3" name="Footer Placeholder 2">
            <a:extLst>
              <a:ext uri="{FF2B5EF4-FFF2-40B4-BE49-F238E27FC236}">
                <a16:creationId xmlns:a16="http://schemas.microsoft.com/office/drawing/2014/main" id="{061F4D03-92DD-4D92-9F8F-FDA6A9CD0524}"/>
              </a:ext>
            </a:extLst>
          </p:cNvPr>
          <p:cNvSpPr>
            <a:spLocks noGrp="1"/>
          </p:cNvSpPr>
          <p:nvPr>
            <p:ph type="ftr" sz="quarter" idx="11"/>
          </p:nvPr>
        </p:nvSpPr>
        <p:spPr/>
        <p:txBody>
          <a:bodyPr/>
          <a:lstStyle/>
          <a:p>
            <a:r>
              <a:rPr lang="en-GB" dirty="0"/>
              <a:t>Classification Confidential</a:t>
            </a:r>
          </a:p>
        </p:txBody>
      </p:sp>
      <p:sp>
        <p:nvSpPr>
          <p:cNvPr id="4" name="Slide Number Placeholder 3">
            <a:extLst>
              <a:ext uri="{FF2B5EF4-FFF2-40B4-BE49-F238E27FC236}">
                <a16:creationId xmlns:a16="http://schemas.microsoft.com/office/drawing/2014/main" id="{05C7B359-24E2-4AA7-B5FB-D0E55B3D6567}"/>
              </a:ext>
            </a:extLst>
          </p:cNvPr>
          <p:cNvSpPr>
            <a:spLocks noGrp="1"/>
          </p:cNvSpPr>
          <p:nvPr>
            <p:ph type="sldNum" sz="quarter" idx="12"/>
          </p:nvPr>
        </p:nvSpPr>
        <p:spPr/>
        <p:txBody>
          <a:bodyPr/>
          <a:lstStyle/>
          <a:p>
            <a:fld id="{DC835EB0-E4E2-4E11-A86D-A27C13F2E123}" type="slidenum">
              <a:rPr lang="en-GB" smtClean="0"/>
              <a:pPr/>
              <a:t>1</a:t>
            </a:fld>
            <a:endParaRPr lang="en-GB" dirty="0"/>
          </a:p>
        </p:txBody>
      </p:sp>
      <p:pic>
        <p:nvPicPr>
          <p:cNvPr id="6" name="Picture 5">
            <a:extLst>
              <a:ext uri="{FF2B5EF4-FFF2-40B4-BE49-F238E27FC236}">
                <a16:creationId xmlns:a16="http://schemas.microsoft.com/office/drawing/2014/main" id="{11D4B8D1-749D-4280-8E63-DE3C642C2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847" y="1648902"/>
            <a:ext cx="8834306" cy="4557989"/>
          </a:xfrm>
          <a:prstGeom prst="rect">
            <a:avLst/>
          </a:prstGeom>
        </p:spPr>
      </p:pic>
    </p:spTree>
    <p:extLst>
      <p:ext uri="{BB962C8B-B14F-4D97-AF65-F5344CB8AC3E}">
        <p14:creationId xmlns:p14="http://schemas.microsoft.com/office/powerpoint/2010/main" val="273524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Information</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10500050" cy="461665"/>
          </a:xfrm>
          <a:prstGeom prst="rect">
            <a:avLst/>
          </a:prstGeom>
          <a:noFill/>
        </p:spPr>
        <p:txBody>
          <a:bodyPr wrap="square" rtlCol="0">
            <a:spAutoFit/>
          </a:bodyPr>
          <a:lstStyle/>
          <a:p>
            <a:r>
              <a:rPr lang="en-GB" sz="2400" dirty="0"/>
              <a:t> </a:t>
            </a:r>
          </a:p>
        </p:txBody>
      </p:sp>
      <p:pic>
        <p:nvPicPr>
          <p:cNvPr id="11" name="Picture 10">
            <a:extLst>
              <a:ext uri="{FF2B5EF4-FFF2-40B4-BE49-F238E27FC236}">
                <a16:creationId xmlns:a16="http://schemas.microsoft.com/office/drawing/2014/main" id="{B043CDCC-9696-75F7-ADEB-EFCD0E031CAC}"/>
              </a:ext>
            </a:extLst>
          </p:cNvPr>
          <p:cNvPicPr>
            <a:picLocks noChangeAspect="1"/>
          </p:cNvPicPr>
          <p:nvPr/>
        </p:nvPicPr>
        <p:blipFill>
          <a:blip r:embed="rId4"/>
          <a:stretch>
            <a:fillRect/>
          </a:stretch>
        </p:blipFill>
        <p:spPr>
          <a:xfrm>
            <a:off x="1799371" y="1571793"/>
            <a:ext cx="8593258" cy="4859682"/>
          </a:xfrm>
          <a:prstGeom prst="rect">
            <a:avLst/>
          </a:prstGeom>
        </p:spPr>
      </p:pic>
      <p:sp>
        <p:nvSpPr>
          <p:cNvPr id="12" name="Rectangle: Rounded Corners 11">
            <a:extLst>
              <a:ext uri="{FF2B5EF4-FFF2-40B4-BE49-F238E27FC236}">
                <a16:creationId xmlns:a16="http://schemas.microsoft.com/office/drawing/2014/main" id="{F8322A3A-F374-6247-BBE1-A012809300CE}"/>
              </a:ext>
            </a:extLst>
          </p:cNvPr>
          <p:cNvSpPr/>
          <p:nvPr/>
        </p:nvSpPr>
        <p:spPr>
          <a:xfrm>
            <a:off x="118292" y="2388860"/>
            <a:ext cx="1788160" cy="9121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System Bar</a:t>
            </a:r>
          </a:p>
        </p:txBody>
      </p:sp>
      <p:sp>
        <p:nvSpPr>
          <p:cNvPr id="13" name="Rectangle: Rounded Corners 12">
            <a:extLst>
              <a:ext uri="{FF2B5EF4-FFF2-40B4-BE49-F238E27FC236}">
                <a16:creationId xmlns:a16="http://schemas.microsoft.com/office/drawing/2014/main" id="{A9D5A640-C62B-F6EB-1CC4-1FCE9A82861B}"/>
              </a:ext>
            </a:extLst>
          </p:cNvPr>
          <p:cNvSpPr/>
          <p:nvPr/>
        </p:nvSpPr>
        <p:spPr>
          <a:xfrm>
            <a:off x="5274091" y="345541"/>
            <a:ext cx="1788160" cy="9121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Info Bar</a:t>
            </a:r>
          </a:p>
        </p:txBody>
      </p:sp>
      <p:sp>
        <p:nvSpPr>
          <p:cNvPr id="14" name="Rectangle: Rounded Corners 13">
            <a:extLst>
              <a:ext uri="{FF2B5EF4-FFF2-40B4-BE49-F238E27FC236}">
                <a16:creationId xmlns:a16="http://schemas.microsoft.com/office/drawing/2014/main" id="{38A691BD-0418-4926-AE91-12CF03EB3689}"/>
              </a:ext>
            </a:extLst>
          </p:cNvPr>
          <p:cNvSpPr/>
          <p:nvPr/>
        </p:nvSpPr>
        <p:spPr>
          <a:xfrm>
            <a:off x="7350543" y="5403542"/>
            <a:ext cx="1788160" cy="9121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Mission Bar</a:t>
            </a:r>
          </a:p>
        </p:txBody>
      </p:sp>
    </p:spTree>
    <p:extLst>
      <p:ext uri="{BB962C8B-B14F-4D97-AF65-F5344CB8AC3E}">
        <p14:creationId xmlns:p14="http://schemas.microsoft.com/office/powerpoint/2010/main" val="964589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Information Bar - GNSS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3046988"/>
          </a:xfrm>
          <a:prstGeom prst="rect">
            <a:avLst/>
          </a:prstGeom>
          <a:noFill/>
        </p:spPr>
        <p:txBody>
          <a:bodyPr wrap="square" rtlCol="0">
            <a:spAutoFit/>
          </a:bodyPr>
          <a:lstStyle/>
          <a:p>
            <a:r>
              <a:rPr lang="en-GB" sz="2400" dirty="0"/>
              <a:t>Displays the status of the GPS being received by the container.</a:t>
            </a:r>
          </a:p>
          <a:p>
            <a:endParaRPr lang="en-GB" sz="2400" dirty="0"/>
          </a:p>
          <a:p>
            <a:r>
              <a:rPr lang="en-GB" sz="2400" dirty="0"/>
              <a:t>Yaw is displayed as +/- 180.</a:t>
            </a:r>
          </a:p>
          <a:p>
            <a:endParaRPr lang="en-GB" sz="2400" dirty="0"/>
          </a:p>
          <a:p>
            <a:endParaRPr lang="en-GB" sz="2400" dirty="0"/>
          </a:p>
          <a:p>
            <a:endParaRPr lang="en-GB" sz="2400" dirty="0"/>
          </a:p>
          <a:p>
            <a:endParaRPr lang="en-GB" sz="2400" dirty="0"/>
          </a:p>
        </p:txBody>
      </p:sp>
      <p:pic>
        <p:nvPicPr>
          <p:cNvPr id="9" name="Picture 8">
            <a:extLst>
              <a:ext uri="{FF2B5EF4-FFF2-40B4-BE49-F238E27FC236}">
                <a16:creationId xmlns:a16="http://schemas.microsoft.com/office/drawing/2014/main" id="{44950450-34A2-7ACC-2B81-695CC2E9C0B6}"/>
              </a:ext>
            </a:extLst>
          </p:cNvPr>
          <p:cNvPicPr>
            <a:picLocks noChangeAspect="1"/>
          </p:cNvPicPr>
          <p:nvPr/>
        </p:nvPicPr>
        <p:blipFill>
          <a:blip r:embed="rId4"/>
          <a:stretch>
            <a:fillRect/>
          </a:stretch>
        </p:blipFill>
        <p:spPr>
          <a:xfrm>
            <a:off x="6852197" y="1722120"/>
            <a:ext cx="3924660" cy="3924660"/>
          </a:xfrm>
          <a:prstGeom prst="rect">
            <a:avLst/>
          </a:prstGeom>
        </p:spPr>
      </p:pic>
    </p:spTree>
    <p:extLst>
      <p:ext uri="{BB962C8B-B14F-4D97-AF65-F5344CB8AC3E}">
        <p14:creationId xmlns:p14="http://schemas.microsoft.com/office/powerpoint/2010/main" val="228603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Information Bar - Radars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14" name="TextBox 13">
            <a:extLst>
              <a:ext uri="{FF2B5EF4-FFF2-40B4-BE49-F238E27FC236}">
                <a16:creationId xmlns:a16="http://schemas.microsoft.com/office/drawing/2014/main" id="{175C1084-FBB7-D2D7-8535-9C1BB996FA24}"/>
              </a:ext>
            </a:extLst>
          </p:cNvPr>
          <p:cNvSpPr txBox="1"/>
          <p:nvPr/>
        </p:nvSpPr>
        <p:spPr>
          <a:xfrm>
            <a:off x="1600201" y="2128520"/>
            <a:ext cx="3409950" cy="830997"/>
          </a:xfrm>
          <a:prstGeom prst="rect">
            <a:avLst/>
          </a:prstGeom>
          <a:noFill/>
        </p:spPr>
        <p:txBody>
          <a:bodyPr wrap="square" rtlCol="0">
            <a:spAutoFit/>
          </a:bodyPr>
          <a:lstStyle/>
          <a:p>
            <a:r>
              <a:rPr lang="en-GB" sz="2400" dirty="0"/>
              <a:t>Shows connection status of the Radars</a:t>
            </a:r>
          </a:p>
        </p:txBody>
      </p:sp>
      <p:pic>
        <p:nvPicPr>
          <p:cNvPr id="3" name="Picture 2">
            <a:extLst>
              <a:ext uri="{FF2B5EF4-FFF2-40B4-BE49-F238E27FC236}">
                <a16:creationId xmlns:a16="http://schemas.microsoft.com/office/drawing/2014/main" id="{0C8C8F2D-5B27-8E50-A43B-6C99406C44AD}"/>
              </a:ext>
            </a:extLst>
          </p:cNvPr>
          <p:cNvPicPr>
            <a:picLocks noChangeAspect="1"/>
          </p:cNvPicPr>
          <p:nvPr/>
        </p:nvPicPr>
        <p:blipFill>
          <a:blip r:embed="rId4"/>
          <a:stretch>
            <a:fillRect/>
          </a:stretch>
        </p:blipFill>
        <p:spPr>
          <a:xfrm>
            <a:off x="6236821" y="1615073"/>
            <a:ext cx="2227443" cy="4765516"/>
          </a:xfrm>
          <a:prstGeom prst="rect">
            <a:avLst/>
          </a:prstGeom>
        </p:spPr>
      </p:pic>
    </p:spTree>
    <p:extLst>
      <p:ext uri="{BB962C8B-B14F-4D97-AF65-F5344CB8AC3E}">
        <p14:creationId xmlns:p14="http://schemas.microsoft.com/office/powerpoint/2010/main" val="146630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Information Bar - </a:t>
            </a:r>
            <a:r>
              <a:rPr lang="en-GB" b="1" dirty="0" err="1">
                <a:solidFill>
                  <a:schemeClr val="bg1"/>
                </a:solidFill>
              </a:rPr>
              <a:t>Squarehead</a:t>
            </a:r>
            <a:endParaRPr lang="en-GB" b="1" dirty="0">
              <a:solidFill>
                <a:schemeClr val="bg1"/>
              </a:solidFill>
            </a:endParaRP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5</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4893647"/>
          </a:xfrm>
          <a:prstGeom prst="rect">
            <a:avLst/>
          </a:prstGeom>
          <a:noFill/>
        </p:spPr>
        <p:txBody>
          <a:bodyPr wrap="square" rtlCol="0">
            <a:spAutoFit/>
          </a:bodyPr>
          <a:lstStyle/>
          <a:p>
            <a:r>
              <a:rPr lang="en-GB" sz="2400" dirty="0"/>
              <a:t>Displays the status of the number of nodes connected to the system.</a:t>
            </a:r>
          </a:p>
          <a:p>
            <a:endParaRPr lang="en-GB" sz="2400" dirty="0"/>
          </a:p>
          <a:p>
            <a:r>
              <a:rPr lang="en-GB" sz="2400" dirty="0"/>
              <a:t>Therefore the user can verify the system is operating as expected.</a:t>
            </a:r>
          </a:p>
          <a:p>
            <a:endParaRPr lang="en-GB" sz="2400" dirty="0"/>
          </a:p>
          <a:p>
            <a:r>
              <a:rPr lang="en-GB" sz="2400" dirty="0"/>
              <a:t>Square head nodes should be in this address range to be detected:</a:t>
            </a:r>
          </a:p>
          <a:p>
            <a:r>
              <a:rPr lang="en-GB" sz="2400" dirty="0"/>
              <a:t>10.10.192.2 to 10.10.192.255</a:t>
            </a:r>
          </a:p>
          <a:p>
            <a:endParaRPr lang="en-GB" sz="2400" dirty="0"/>
          </a:p>
          <a:p>
            <a:endParaRPr lang="en-GB" sz="2400" dirty="0"/>
          </a:p>
          <a:p>
            <a:endParaRPr lang="en-GB" sz="2400" dirty="0"/>
          </a:p>
          <a:p>
            <a:endParaRPr lang="en-GB" sz="2400" dirty="0"/>
          </a:p>
        </p:txBody>
      </p:sp>
      <p:pic>
        <p:nvPicPr>
          <p:cNvPr id="4" name="Picture 3">
            <a:extLst>
              <a:ext uri="{FF2B5EF4-FFF2-40B4-BE49-F238E27FC236}">
                <a16:creationId xmlns:a16="http://schemas.microsoft.com/office/drawing/2014/main" id="{C4F87DDC-40AD-C0F8-D23F-67B662ACBE9E}"/>
              </a:ext>
            </a:extLst>
          </p:cNvPr>
          <p:cNvPicPr>
            <a:picLocks noChangeAspect="1"/>
          </p:cNvPicPr>
          <p:nvPr/>
        </p:nvPicPr>
        <p:blipFill>
          <a:blip r:embed="rId4"/>
          <a:stretch>
            <a:fillRect/>
          </a:stretch>
        </p:blipFill>
        <p:spPr>
          <a:xfrm>
            <a:off x="6500734" y="1722120"/>
            <a:ext cx="3502696" cy="4314580"/>
          </a:xfrm>
          <a:prstGeom prst="rect">
            <a:avLst/>
          </a:prstGeom>
        </p:spPr>
      </p:pic>
    </p:spTree>
    <p:extLst>
      <p:ext uri="{BB962C8B-B14F-4D97-AF65-F5344CB8AC3E}">
        <p14:creationId xmlns:p14="http://schemas.microsoft.com/office/powerpoint/2010/main" val="146480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Information Bar</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830997"/>
          </a:xfrm>
          <a:prstGeom prst="rect">
            <a:avLst/>
          </a:prstGeom>
          <a:noFill/>
        </p:spPr>
        <p:txBody>
          <a:bodyPr wrap="square" rtlCol="0">
            <a:spAutoFit/>
          </a:bodyPr>
          <a:lstStyle/>
          <a:p>
            <a:r>
              <a:rPr lang="en-GB" sz="2400" dirty="0"/>
              <a:t>Shows that the Metis Module is loaded and operating.</a:t>
            </a:r>
          </a:p>
        </p:txBody>
      </p:sp>
      <p:pic>
        <p:nvPicPr>
          <p:cNvPr id="4" name="Picture 3">
            <a:extLst>
              <a:ext uri="{FF2B5EF4-FFF2-40B4-BE49-F238E27FC236}">
                <a16:creationId xmlns:a16="http://schemas.microsoft.com/office/drawing/2014/main" id="{DD2A165B-96C4-0669-C9DC-C1C9BCDDDA4D}"/>
              </a:ext>
            </a:extLst>
          </p:cNvPr>
          <p:cNvPicPr>
            <a:picLocks noChangeAspect="1"/>
          </p:cNvPicPr>
          <p:nvPr/>
        </p:nvPicPr>
        <p:blipFill>
          <a:blip r:embed="rId4"/>
          <a:stretch>
            <a:fillRect/>
          </a:stretch>
        </p:blipFill>
        <p:spPr>
          <a:xfrm>
            <a:off x="5929603" y="1892263"/>
            <a:ext cx="4086795" cy="533474"/>
          </a:xfrm>
          <a:prstGeom prst="rect">
            <a:avLst/>
          </a:prstGeom>
        </p:spPr>
      </p:pic>
      <p:pic>
        <p:nvPicPr>
          <p:cNvPr id="12" name="Picture 11">
            <a:extLst>
              <a:ext uri="{FF2B5EF4-FFF2-40B4-BE49-F238E27FC236}">
                <a16:creationId xmlns:a16="http://schemas.microsoft.com/office/drawing/2014/main" id="{6B39C609-1CD1-9349-70F7-6557439BBD8D}"/>
              </a:ext>
            </a:extLst>
          </p:cNvPr>
          <p:cNvPicPr>
            <a:picLocks noChangeAspect="1"/>
          </p:cNvPicPr>
          <p:nvPr/>
        </p:nvPicPr>
        <p:blipFill>
          <a:blip r:embed="rId5"/>
          <a:stretch>
            <a:fillRect/>
          </a:stretch>
        </p:blipFill>
        <p:spPr>
          <a:xfrm>
            <a:off x="5929603" y="3686512"/>
            <a:ext cx="4086795" cy="497614"/>
          </a:xfrm>
          <a:prstGeom prst="rect">
            <a:avLst/>
          </a:prstGeom>
        </p:spPr>
      </p:pic>
      <p:sp>
        <p:nvSpPr>
          <p:cNvPr id="13" name="TextBox 12">
            <a:extLst>
              <a:ext uri="{FF2B5EF4-FFF2-40B4-BE49-F238E27FC236}">
                <a16:creationId xmlns:a16="http://schemas.microsoft.com/office/drawing/2014/main" id="{7BDBA8C6-5226-D6F8-0545-57B6D93B6245}"/>
              </a:ext>
            </a:extLst>
          </p:cNvPr>
          <p:cNvSpPr txBox="1"/>
          <p:nvPr/>
        </p:nvSpPr>
        <p:spPr>
          <a:xfrm>
            <a:off x="679578" y="3473887"/>
            <a:ext cx="4573142" cy="830997"/>
          </a:xfrm>
          <a:prstGeom prst="rect">
            <a:avLst/>
          </a:prstGeom>
          <a:noFill/>
        </p:spPr>
        <p:txBody>
          <a:bodyPr wrap="square" rtlCol="0">
            <a:spAutoFit/>
          </a:bodyPr>
          <a:lstStyle/>
          <a:p>
            <a:r>
              <a:rPr lang="en-GB" sz="2400" dirty="0"/>
              <a:t>Shows that the Platform Module is loaded and operating.</a:t>
            </a:r>
          </a:p>
        </p:txBody>
      </p:sp>
      <p:pic>
        <p:nvPicPr>
          <p:cNvPr id="15" name="Picture 14">
            <a:extLst>
              <a:ext uri="{FF2B5EF4-FFF2-40B4-BE49-F238E27FC236}">
                <a16:creationId xmlns:a16="http://schemas.microsoft.com/office/drawing/2014/main" id="{BF92790D-36F3-90B7-B4D3-58173D84B32E}"/>
              </a:ext>
            </a:extLst>
          </p:cNvPr>
          <p:cNvPicPr>
            <a:picLocks noChangeAspect="1"/>
          </p:cNvPicPr>
          <p:nvPr/>
        </p:nvPicPr>
        <p:blipFill>
          <a:blip r:embed="rId6"/>
          <a:stretch>
            <a:fillRect/>
          </a:stretch>
        </p:blipFill>
        <p:spPr>
          <a:xfrm>
            <a:off x="6014720" y="5129794"/>
            <a:ext cx="4001678" cy="477357"/>
          </a:xfrm>
          <a:prstGeom prst="rect">
            <a:avLst/>
          </a:prstGeom>
        </p:spPr>
      </p:pic>
      <p:sp>
        <p:nvSpPr>
          <p:cNvPr id="16" name="TextBox 15">
            <a:extLst>
              <a:ext uri="{FF2B5EF4-FFF2-40B4-BE49-F238E27FC236}">
                <a16:creationId xmlns:a16="http://schemas.microsoft.com/office/drawing/2014/main" id="{9F4E6ABD-A14E-1651-2F50-EE0194ABC3BD}"/>
              </a:ext>
            </a:extLst>
          </p:cNvPr>
          <p:cNvSpPr txBox="1"/>
          <p:nvPr/>
        </p:nvSpPr>
        <p:spPr>
          <a:xfrm>
            <a:off x="679578" y="4855214"/>
            <a:ext cx="4573142" cy="830997"/>
          </a:xfrm>
          <a:prstGeom prst="rect">
            <a:avLst/>
          </a:prstGeom>
          <a:noFill/>
        </p:spPr>
        <p:txBody>
          <a:bodyPr wrap="square" rtlCol="0">
            <a:spAutoFit/>
          </a:bodyPr>
          <a:lstStyle/>
          <a:p>
            <a:r>
              <a:rPr lang="en-GB" sz="2400" dirty="0"/>
              <a:t>Shows that the CMS System Module is loaded and operating.</a:t>
            </a:r>
          </a:p>
        </p:txBody>
      </p:sp>
    </p:spTree>
    <p:extLst>
      <p:ext uri="{BB962C8B-B14F-4D97-AF65-F5344CB8AC3E}">
        <p14:creationId xmlns:p14="http://schemas.microsoft.com/office/powerpoint/2010/main" val="1953361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General</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4093428"/>
          </a:xfrm>
          <a:prstGeom prst="rect">
            <a:avLst/>
          </a:prstGeom>
          <a:noFill/>
        </p:spPr>
        <p:txBody>
          <a:bodyPr wrap="square" rtlCol="0">
            <a:spAutoFit/>
          </a:bodyPr>
          <a:lstStyle/>
          <a:p>
            <a:r>
              <a:rPr lang="en-GB" sz="2000" dirty="0"/>
              <a:t>User:</a:t>
            </a:r>
          </a:p>
          <a:p>
            <a:r>
              <a:rPr lang="en-GB" sz="2000" dirty="0"/>
              <a:t>Allow Elevation of user types to unlock further system settings</a:t>
            </a:r>
          </a:p>
          <a:p>
            <a:endParaRPr lang="en-GB" sz="2000" dirty="0"/>
          </a:p>
          <a:p>
            <a:r>
              <a:rPr lang="en-GB" sz="2000" dirty="0"/>
              <a:t>Display:</a:t>
            </a:r>
          </a:p>
          <a:p>
            <a:r>
              <a:rPr lang="en-GB" sz="2000" dirty="0"/>
              <a:t>Dark: Dims the map view</a:t>
            </a:r>
          </a:p>
          <a:p>
            <a:endParaRPr lang="en-GB" sz="2000" dirty="0"/>
          </a:p>
          <a:p>
            <a:r>
              <a:rPr lang="en-GB" sz="2000" dirty="0"/>
              <a:t>Night: Provide better view of the CMS if utilised in the dark.</a:t>
            </a:r>
          </a:p>
          <a:p>
            <a:endParaRPr lang="en-GB" sz="2000" dirty="0"/>
          </a:p>
          <a:p>
            <a:r>
              <a:rPr lang="en-GB" sz="2000" dirty="0"/>
              <a:t>Show Assets:</a:t>
            </a:r>
          </a:p>
          <a:p>
            <a:r>
              <a:rPr lang="en-GB" sz="2000" dirty="0"/>
              <a:t>Switches on/off the viewing of assets in the CMS.</a:t>
            </a:r>
          </a:p>
        </p:txBody>
      </p:sp>
      <p:pic>
        <p:nvPicPr>
          <p:cNvPr id="4" name="Picture 3">
            <a:extLst>
              <a:ext uri="{FF2B5EF4-FFF2-40B4-BE49-F238E27FC236}">
                <a16:creationId xmlns:a16="http://schemas.microsoft.com/office/drawing/2014/main" id="{A1389DEF-74C5-81FD-822A-1A2B33E6E5EA}"/>
              </a:ext>
            </a:extLst>
          </p:cNvPr>
          <p:cNvPicPr>
            <a:picLocks noChangeAspect="1"/>
          </p:cNvPicPr>
          <p:nvPr/>
        </p:nvPicPr>
        <p:blipFill>
          <a:blip r:embed="rId4"/>
          <a:stretch>
            <a:fillRect/>
          </a:stretch>
        </p:blipFill>
        <p:spPr>
          <a:xfrm>
            <a:off x="6741264" y="1610294"/>
            <a:ext cx="3057952" cy="4725059"/>
          </a:xfrm>
          <a:prstGeom prst="rect">
            <a:avLst/>
          </a:prstGeom>
        </p:spPr>
      </p:pic>
    </p:spTree>
    <p:extLst>
      <p:ext uri="{BB962C8B-B14F-4D97-AF65-F5344CB8AC3E}">
        <p14:creationId xmlns:p14="http://schemas.microsoft.com/office/powerpoint/2010/main" val="2229375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Maps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8</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1045338" y="1766198"/>
            <a:ext cx="4573142" cy="4093428"/>
          </a:xfrm>
          <a:prstGeom prst="rect">
            <a:avLst/>
          </a:prstGeom>
          <a:noFill/>
        </p:spPr>
        <p:txBody>
          <a:bodyPr wrap="square" rtlCol="0">
            <a:spAutoFit/>
          </a:bodyPr>
          <a:lstStyle/>
          <a:p>
            <a:r>
              <a:rPr lang="en-GB" sz="2000" dirty="0"/>
              <a:t>Type: </a:t>
            </a:r>
          </a:p>
          <a:p>
            <a:r>
              <a:rPr lang="en-GB" sz="2000" dirty="0"/>
              <a:t>Allows user to toggle between available map types</a:t>
            </a:r>
          </a:p>
          <a:p>
            <a:endParaRPr lang="en-GB" sz="2000" dirty="0"/>
          </a:p>
          <a:p>
            <a:r>
              <a:rPr lang="en-GB" sz="2000" dirty="0"/>
              <a:t>Zones: </a:t>
            </a:r>
          </a:p>
          <a:p>
            <a:r>
              <a:rPr lang="en-GB" sz="2000" dirty="0"/>
              <a:t>Allows created zones to be hidden.</a:t>
            </a:r>
          </a:p>
          <a:p>
            <a:endParaRPr lang="en-GB" sz="2000" dirty="0"/>
          </a:p>
          <a:p>
            <a:r>
              <a:rPr lang="en-GB" sz="2000" dirty="0"/>
              <a:t>Coordinate System:</a:t>
            </a:r>
          </a:p>
          <a:p>
            <a:r>
              <a:rPr lang="en-GB" sz="2000" dirty="0"/>
              <a:t>Allows user to switch between coordinate types</a:t>
            </a:r>
          </a:p>
          <a:p>
            <a:endParaRPr lang="en-GB" sz="2000" dirty="0"/>
          </a:p>
          <a:p>
            <a:r>
              <a:rPr lang="en-GB" sz="2000" dirty="0"/>
              <a:t>Angles: </a:t>
            </a:r>
          </a:p>
          <a:p>
            <a:r>
              <a:rPr lang="en-GB" sz="2000" dirty="0"/>
              <a:t>Allows the user to switch between values.</a:t>
            </a:r>
          </a:p>
        </p:txBody>
      </p:sp>
      <p:pic>
        <p:nvPicPr>
          <p:cNvPr id="4" name="Picture 3">
            <a:extLst>
              <a:ext uri="{FF2B5EF4-FFF2-40B4-BE49-F238E27FC236}">
                <a16:creationId xmlns:a16="http://schemas.microsoft.com/office/drawing/2014/main" id="{3342ACB7-6637-7A05-3800-817E72BD02FE}"/>
              </a:ext>
            </a:extLst>
          </p:cNvPr>
          <p:cNvPicPr>
            <a:picLocks noChangeAspect="1"/>
          </p:cNvPicPr>
          <p:nvPr/>
        </p:nvPicPr>
        <p:blipFill>
          <a:blip r:embed="rId4"/>
          <a:stretch>
            <a:fillRect/>
          </a:stretch>
        </p:blipFill>
        <p:spPr>
          <a:xfrm>
            <a:off x="7192433" y="1635302"/>
            <a:ext cx="3029373" cy="4725059"/>
          </a:xfrm>
          <a:prstGeom prst="rect">
            <a:avLst/>
          </a:prstGeom>
        </p:spPr>
      </p:pic>
    </p:spTree>
    <p:extLst>
      <p:ext uri="{BB962C8B-B14F-4D97-AF65-F5344CB8AC3E}">
        <p14:creationId xmlns:p14="http://schemas.microsoft.com/office/powerpoint/2010/main" val="2159423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Target</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9</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416BEF8C-7FF1-B605-E582-065A88FF9260}"/>
              </a:ext>
            </a:extLst>
          </p:cNvPr>
          <p:cNvPicPr>
            <a:picLocks noChangeAspect="1"/>
          </p:cNvPicPr>
          <p:nvPr/>
        </p:nvPicPr>
        <p:blipFill>
          <a:blip r:embed="rId4"/>
          <a:stretch>
            <a:fillRect/>
          </a:stretch>
        </p:blipFill>
        <p:spPr>
          <a:xfrm>
            <a:off x="7117818" y="1619820"/>
            <a:ext cx="3077004" cy="4706007"/>
          </a:xfrm>
          <a:prstGeom prst="rect">
            <a:avLst/>
          </a:prstGeom>
        </p:spPr>
      </p:pic>
      <p:graphicFrame>
        <p:nvGraphicFramePr>
          <p:cNvPr id="13" name="Table 12">
            <a:extLst>
              <a:ext uri="{FF2B5EF4-FFF2-40B4-BE49-F238E27FC236}">
                <a16:creationId xmlns:a16="http://schemas.microsoft.com/office/drawing/2014/main" id="{F100600A-6C56-E736-A631-274424F234F8}"/>
              </a:ext>
            </a:extLst>
          </p:cNvPr>
          <p:cNvGraphicFramePr>
            <a:graphicFrameLocks noGrp="1"/>
          </p:cNvGraphicFramePr>
          <p:nvPr>
            <p:extLst>
              <p:ext uri="{D42A27DB-BD31-4B8C-83A1-F6EECF244321}">
                <p14:modId xmlns:p14="http://schemas.microsoft.com/office/powerpoint/2010/main" val="2005559233"/>
              </p:ext>
            </p:extLst>
          </p:nvPr>
        </p:nvGraphicFramePr>
        <p:xfrm>
          <a:off x="548640" y="1677441"/>
          <a:ext cx="6243103" cy="4468788"/>
        </p:xfrm>
        <a:graphic>
          <a:graphicData uri="http://schemas.openxmlformats.org/drawingml/2006/table">
            <a:tbl>
              <a:tblPr firstRow="1" bandRow="1">
                <a:tableStyleId>{5C22544A-7EE6-4342-B048-85BDC9FD1C3A}</a:tableStyleId>
              </a:tblPr>
              <a:tblGrid>
                <a:gridCol w="1574800">
                  <a:extLst>
                    <a:ext uri="{9D8B030D-6E8A-4147-A177-3AD203B41FA5}">
                      <a16:colId xmlns:a16="http://schemas.microsoft.com/office/drawing/2014/main" val="210489689"/>
                    </a:ext>
                  </a:extLst>
                </a:gridCol>
                <a:gridCol w="4668303">
                  <a:extLst>
                    <a:ext uri="{9D8B030D-6E8A-4147-A177-3AD203B41FA5}">
                      <a16:colId xmlns:a16="http://schemas.microsoft.com/office/drawing/2014/main" val="2309388978"/>
                    </a:ext>
                  </a:extLst>
                </a:gridCol>
              </a:tblGrid>
              <a:tr h="227076">
                <a:tc>
                  <a:txBody>
                    <a:bodyPr/>
                    <a:lstStyle/>
                    <a:p>
                      <a:r>
                        <a:rPr lang="en-GB" sz="1400" dirty="0"/>
                        <a:t>Annotation</a:t>
                      </a:r>
                    </a:p>
                  </a:txBody>
                  <a:tcPr/>
                </a:tc>
                <a:tc>
                  <a:txBody>
                    <a:bodyPr/>
                    <a:lstStyle/>
                    <a:p>
                      <a:r>
                        <a:rPr lang="en-GB" sz="1400" dirty="0"/>
                        <a:t>Meaning</a:t>
                      </a:r>
                    </a:p>
                  </a:txBody>
                  <a:tcPr/>
                </a:tc>
                <a:extLst>
                  <a:ext uri="{0D108BD9-81ED-4DB2-BD59-A6C34878D82A}">
                    <a16:rowId xmlns:a16="http://schemas.microsoft.com/office/drawing/2014/main" val="1461753129"/>
                  </a:ext>
                </a:extLst>
              </a:tr>
              <a:tr h="393068">
                <a:tc>
                  <a:txBody>
                    <a:bodyPr/>
                    <a:lstStyle/>
                    <a:p>
                      <a:r>
                        <a:rPr lang="en-GB" sz="1400" dirty="0"/>
                        <a:t>Classification</a:t>
                      </a:r>
                    </a:p>
                  </a:txBody>
                  <a:tcPr/>
                </a:tc>
                <a:tc>
                  <a:txBody>
                    <a:bodyPr/>
                    <a:lstStyle/>
                    <a:p>
                      <a:r>
                        <a:rPr lang="en-GB" sz="1400" dirty="0"/>
                        <a:t>System will display the type of target it believes it is tracking</a:t>
                      </a:r>
                    </a:p>
                  </a:txBody>
                  <a:tcPr/>
                </a:tc>
                <a:extLst>
                  <a:ext uri="{0D108BD9-81ED-4DB2-BD59-A6C34878D82A}">
                    <a16:rowId xmlns:a16="http://schemas.microsoft.com/office/drawing/2014/main" val="2635331091"/>
                  </a:ext>
                </a:extLst>
              </a:tr>
              <a:tr h="227076">
                <a:tc>
                  <a:txBody>
                    <a:bodyPr/>
                    <a:lstStyle/>
                    <a:p>
                      <a:r>
                        <a:rPr lang="en-GB" sz="1400" dirty="0"/>
                        <a:t>Location</a:t>
                      </a:r>
                    </a:p>
                  </a:txBody>
                  <a:tcPr/>
                </a:tc>
                <a:tc>
                  <a:txBody>
                    <a:bodyPr/>
                    <a:lstStyle/>
                    <a:p>
                      <a:r>
                        <a:rPr lang="en-GB" sz="1400" dirty="0"/>
                        <a:t>Provides the Geolocation of the target</a:t>
                      </a:r>
                    </a:p>
                  </a:txBody>
                  <a:tcPr/>
                </a:tc>
                <a:extLst>
                  <a:ext uri="{0D108BD9-81ED-4DB2-BD59-A6C34878D82A}">
                    <a16:rowId xmlns:a16="http://schemas.microsoft.com/office/drawing/2014/main" val="1452649895"/>
                  </a:ext>
                </a:extLst>
              </a:tr>
              <a:tr h="227076">
                <a:tc>
                  <a:txBody>
                    <a:bodyPr/>
                    <a:lstStyle/>
                    <a:p>
                      <a:r>
                        <a:rPr lang="en-GB" sz="1400" dirty="0"/>
                        <a:t>Speed</a:t>
                      </a:r>
                    </a:p>
                  </a:txBody>
                  <a:tcPr/>
                </a:tc>
                <a:tc>
                  <a:txBody>
                    <a:bodyPr/>
                    <a:lstStyle/>
                    <a:p>
                      <a:r>
                        <a:rPr lang="en-GB" sz="1400" dirty="0"/>
                        <a:t>Speed in M/s</a:t>
                      </a:r>
                    </a:p>
                  </a:txBody>
                  <a:tcPr/>
                </a:tc>
                <a:extLst>
                  <a:ext uri="{0D108BD9-81ED-4DB2-BD59-A6C34878D82A}">
                    <a16:rowId xmlns:a16="http://schemas.microsoft.com/office/drawing/2014/main" val="3331006406"/>
                  </a:ext>
                </a:extLst>
              </a:tr>
              <a:tr h="391940">
                <a:tc>
                  <a:txBody>
                    <a:bodyPr/>
                    <a:lstStyle/>
                    <a:p>
                      <a:r>
                        <a:rPr lang="en-GB" sz="1400" dirty="0"/>
                        <a:t>Source</a:t>
                      </a:r>
                    </a:p>
                  </a:txBody>
                  <a:tcPr/>
                </a:tc>
                <a:tc>
                  <a:txBody>
                    <a:bodyPr/>
                    <a:lstStyle/>
                    <a:p>
                      <a:r>
                        <a:rPr lang="en-GB" sz="1400" dirty="0"/>
                        <a:t>Which sensor or combination has detected</a:t>
                      </a:r>
                    </a:p>
                  </a:txBody>
                  <a:tcPr/>
                </a:tc>
                <a:extLst>
                  <a:ext uri="{0D108BD9-81ED-4DB2-BD59-A6C34878D82A}">
                    <a16:rowId xmlns:a16="http://schemas.microsoft.com/office/drawing/2014/main" val="933956869"/>
                  </a:ext>
                </a:extLst>
              </a:tr>
              <a:tr h="391940">
                <a:tc>
                  <a:txBody>
                    <a:bodyPr/>
                    <a:lstStyle/>
                    <a:p>
                      <a:r>
                        <a:rPr lang="en-GB" sz="1400" dirty="0"/>
                        <a:t>Meta Data</a:t>
                      </a:r>
                    </a:p>
                  </a:txBody>
                  <a:tcPr/>
                </a:tc>
                <a:tc>
                  <a:txBody>
                    <a:bodyPr/>
                    <a:lstStyle/>
                    <a:p>
                      <a:r>
                        <a:rPr lang="en-GB" sz="1400" dirty="0"/>
                        <a:t>Data displayed is dependant on the sensors</a:t>
                      </a:r>
                    </a:p>
                  </a:txBody>
                  <a:tcPr/>
                </a:tc>
                <a:extLst>
                  <a:ext uri="{0D108BD9-81ED-4DB2-BD59-A6C34878D82A}">
                    <a16:rowId xmlns:a16="http://schemas.microsoft.com/office/drawing/2014/main" val="1605387041"/>
                  </a:ext>
                </a:extLst>
              </a:tr>
              <a:tr h="227076">
                <a:tc>
                  <a:txBody>
                    <a:bodyPr/>
                    <a:lstStyle/>
                    <a:p>
                      <a:r>
                        <a:rPr lang="en-GB" sz="1400" dirty="0"/>
                        <a:t>Target ID</a:t>
                      </a:r>
                    </a:p>
                  </a:txBody>
                  <a:tcPr/>
                </a:tc>
                <a:tc>
                  <a:txBody>
                    <a:bodyPr/>
                    <a:lstStyle/>
                    <a:p>
                      <a:r>
                        <a:rPr lang="en-GB" sz="1400" dirty="0"/>
                        <a:t>Internally generated unique system ID</a:t>
                      </a:r>
                    </a:p>
                  </a:txBody>
                  <a:tcPr/>
                </a:tc>
                <a:extLst>
                  <a:ext uri="{0D108BD9-81ED-4DB2-BD59-A6C34878D82A}">
                    <a16:rowId xmlns:a16="http://schemas.microsoft.com/office/drawing/2014/main" val="1586412253"/>
                  </a:ext>
                </a:extLst>
              </a:tr>
              <a:tr h="227076">
                <a:tc>
                  <a:txBody>
                    <a:bodyPr/>
                    <a:lstStyle/>
                    <a:p>
                      <a:r>
                        <a:rPr lang="en-GB" sz="1400" dirty="0"/>
                        <a:t>Range</a:t>
                      </a:r>
                    </a:p>
                  </a:txBody>
                  <a:tcPr/>
                </a:tc>
                <a:tc>
                  <a:txBody>
                    <a:bodyPr/>
                    <a:lstStyle/>
                    <a:p>
                      <a:r>
                        <a:rPr lang="en-GB" sz="1400" dirty="0"/>
                        <a:t>Range of the Target displayed in M</a:t>
                      </a:r>
                    </a:p>
                  </a:txBody>
                  <a:tcPr/>
                </a:tc>
                <a:extLst>
                  <a:ext uri="{0D108BD9-81ED-4DB2-BD59-A6C34878D82A}">
                    <a16:rowId xmlns:a16="http://schemas.microsoft.com/office/drawing/2014/main" val="477383584"/>
                  </a:ext>
                </a:extLst>
              </a:tr>
              <a:tr h="227076">
                <a:tc>
                  <a:txBody>
                    <a:bodyPr/>
                    <a:lstStyle/>
                    <a:p>
                      <a:r>
                        <a:rPr lang="en-GB" sz="1400" dirty="0"/>
                        <a:t>Heading</a:t>
                      </a:r>
                    </a:p>
                  </a:txBody>
                  <a:tcPr/>
                </a:tc>
                <a:tc>
                  <a:txBody>
                    <a:bodyPr/>
                    <a:lstStyle/>
                    <a:p>
                      <a:r>
                        <a:rPr lang="en-GB" sz="1400" dirty="0"/>
                        <a:t>The direction the Target is heading</a:t>
                      </a:r>
                    </a:p>
                  </a:txBody>
                  <a:tcPr/>
                </a:tc>
                <a:extLst>
                  <a:ext uri="{0D108BD9-81ED-4DB2-BD59-A6C34878D82A}">
                    <a16:rowId xmlns:a16="http://schemas.microsoft.com/office/drawing/2014/main" val="73984706"/>
                  </a:ext>
                </a:extLst>
              </a:tr>
              <a:tr h="227076">
                <a:tc>
                  <a:txBody>
                    <a:bodyPr/>
                    <a:lstStyle/>
                    <a:p>
                      <a:r>
                        <a:rPr lang="en-GB" sz="1400" dirty="0"/>
                        <a:t>Bearing</a:t>
                      </a:r>
                    </a:p>
                  </a:txBody>
                  <a:tcPr/>
                </a:tc>
                <a:tc>
                  <a:txBody>
                    <a:bodyPr/>
                    <a:lstStyle/>
                    <a:p>
                      <a:r>
                        <a:rPr lang="en-GB" sz="1400" dirty="0"/>
                        <a:t>Bearing in relation platform location</a:t>
                      </a:r>
                    </a:p>
                  </a:txBody>
                  <a:tcPr/>
                </a:tc>
                <a:extLst>
                  <a:ext uri="{0D108BD9-81ED-4DB2-BD59-A6C34878D82A}">
                    <a16:rowId xmlns:a16="http://schemas.microsoft.com/office/drawing/2014/main" val="1084035113"/>
                  </a:ext>
                </a:extLst>
              </a:tr>
              <a:tr h="1063839">
                <a:tc>
                  <a:txBody>
                    <a:bodyPr/>
                    <a:lstStyle/>
                    <a:p>
                      <a:r>
                        <a:rPr lang="en-GB" sz="1400" dirty="0"/>
                        <a:t>Threat</a:t>
                      </a:r>
                    </a:p>
                  </a:txBody>
                  <a:tcPr/>
                </a:tc>
                <a:tc>
                  <a:txBody>
                    <a:bodyPr/>
                    <a:lstStyle/>
                    <a:p>
                      <a:r>
                        <a:rPr lang="en-GB" sz="1400" dirty="0"/>
                        <a:t>Internally calculated value.</a:t>
                      </a:r>
                      <a:br>
                        <a:rPr lang="en-GB" sz="1400" dirty="0"/>
                      </a:br>
                      <a:r>
                        <a:rPr lang="en-GB" sz="1400" dirty="0"/>
                        <a:t>XXX-XXX</a:t>
                      </a:r>
                    </a:p>
                    <a:p>
                      <a:r>
                        <a:rPr lang="en-GB" sz="1400" dirty="0"/>
                        <a:t>First Value denotes certainty of target present</a:t>
                      </a:r>
                      <a:br>
                        <a:rPr lang="en-GB" sz="1400" dirty="0"/>
                      </a:br>
                      <a:r>
                        <a:rPr lang="en-GB" sz="1400" dirty="0"/>
                        <a:t>Second Value denotes the threat level.</a:t>
                      </a:r>
                    </a:p>
                    <a:p>
                      <a:r>
                        <a:rPr lang="en-GB" sz="1400" dirty="0"/>
                        <a:t>0-100</a:t>
                      </a:r>
                    </a:p>
                  </a:txBody>
                  <a:tcPr/>
                </a:tc>
                <a:extLst>
                  <a:ext uri="{0D108BD9-81ED-4DB2-BD59-A6C34878D82A}">
                    <a16:rowId xmlns:a16="http://schemas.microsoft.com/office/drawing/2014/main" val="445442167"/>
                  </a:ext>
                </a:extLst>
              </a:tr>
            </a:tbl>
          </a:graphicData>
        </a:graphic>
      </p:graphicFrame>
      <p:graphicFrame>
        <p:nvGraphicFramePr>
          <p:cNvPr id="14" name="Table 13">
            <a:extLst>
              <a:ext uri="{FF2B5EF4-FFF2-40B4-BE49-F238E27FC236}">
                <a16:creationId xmlns:a16="http://schemas.microsoft.com/office/drawing/2014/main" id="{E6674ED4-F3CA-811E-6A1E-37117E3F1BDD}"/>
              </a:ext>
            </a:extLst>
          </p:cNvPr>
          <p:cNvGraphicFramePr>
            <a:graphicFrameLocks noGrp="1"/>
          </p:cNvGraphicFramePr>
          <p:nvPr>
            <p:extLst>
              <p:ext uri="{D42A27DB-BD31-4B8C-83A1-F6EECF244321}">
                <p14:modId xmlns:p14="http://schemas.microsoft.com/office/powerpoint/2010/main" val="4261490121"/>
              </p:ext>
            </p:extLst>
          </p:nvPr>
        </p:nvGraphicFramePr>
        <p:xfrm>
          <a:off x="548640" y="3165540"/>
          <a:ext cx="6243103" cy="1127760"/>
        </p:xfrm>
        <a:graphic>
          <a:graphicData uri="http://schemas.openxmlformats.org/drawingml/2006/table">
            <a:tbl>
              <a:tblPr firstRow="1" bandRow="1">
                <a:tableStyleId>{5C22544A-7EE6-4342-B048-85BDC9FD1C3A}</a:tableStyleId>
              </a:tblPr>
              <a:tblGrid>
                <a:gridCol w="1574800">
                  <a:extLst>
                    <a:ext uri="{9D8B030D-6E8A-4147-A177-3AD203B41FA5}">
                      <a16:colId xmlns:a16="http://schemas.microsoft.com/office/drawing/2014/main" val="210489689"/>
                    </a:ext>
                  </a:extLst>
                </a:gridCol>
                <a:gridCol w="4668303">
                  <a:extLst>
                    <a:ext uri="{9D8B030D-6E8A-4147-A177-3AD203B41FA5}">
                      <a16:colId xmlns:a16="http://schemas.microsoft.com/office/drawing/2014/main" val="2309388978"/>
                    </a:ext>
                  </a:extLst>
                </a:gridCol>
              </a:tblGrid>
              <a:tr h="227076">
                <a:tc>
                  <a:txBody>
                    <a:bodyPr/>
                    <a:lstStyle/>
                    <a:p>
                      <a:r>
                        <a:rPr lang="en-GB" sz="1400" dirty="0"/>
                        <a:t>Show</a:t>
                      </a:r>
                    </a:p>
                  </a:txBody>
                  <a:tcPr/>
                </a:tc>
                <a:tc>
                  <a:txBody>
                    <a:bodyPr/>
                    <a:lstStyle/>
                    <a:p>
                      <a:r>
                        <a:rPr lang="en-GB" sz="1400" dirty="0"/>
                        <a:t>Meaning</a:t>
                      </a:r>
                    </a:p>
                  </a:txBody>
                  <a:tcPr/>
                </a:tc>
                <a:extLst>
                  <a:ext uri="{0D108BD9-81ED-4DB2-BD59-A6C34878D82A}">
                    <a16:rowId xmlns:a16="http://schemas.microsoft.com/office/drawing/2014/main" val="1461753129"/>
                  </a:ext>
                </a:extLst>
              </a:tr>
              <a:tr h="393068">
                <a:tc>
                  <a:txBody>
                    <a:bodyPr/>
                    <a:lstStyle/>
                    <a:p>
                      <a:r>
                        <a:rPr lang="en-GB" sz="1400" dirty="0"/>
                        <a:t>Sensor Bearing Line</a:t>
                      </a:r>
                    </a:p>
                  </a:txBody>
                  <a:tcPr/>
                </a:tc>
                <a:tc>
                  <a:txBody>
                    <a:bodyPr/>
                    <a:lstStyle/>
                    <a:p>
                      <a:r>
                        <a:rPr lang="en-GB" sz="1400" dirty="0"/>
                        <a:t>System will display a bearing line to targets</a:t>
                      </a:r>
                    </a:p>
                    <a:p>
                      <a:r>
                        <a:rPr lang="en-GB" sz="1400" dirty="0"/>
                        <a:t>Only applicable to Metis and </a:t>
                      </a:r>
                      <a:r>
                        <a:rPr lang="en-GB" sz="1400" dirty="0" err="1"/>
                        <a:t>Squarehead</a:t>
                      </a:r>
                      <a:endParaRPr lang="en-GB" sz="1400" dirty="0"/>
                    </a:p>
                  </a:txBody>
                  <a:tcPr/>
                </a:tc>
                <a:extLst>
                  <a:ext uri="{0D108BD9-81ED-4DB2-BD59-A6C34878D82A}">
                    <a16:rowId xmlns:a16="http://schemas.microsoft.com/office/drawing/2014/main" val="2635331091"/>
                  </a:ext>
                </a:extLst>
              </a:tr>
              <a:tr h="227076">
                <a:tc>
                  <a:txBody>
                    <a:bodyPr/>
                    <a:lstStyle/>
                    <a:p>
                      <a:r>
                        <a:rPr lang="en-GB" sz="1400" dirty="0"/>
                        <a:t>Error Bounds</a:t>
                      </a:r>
                    </a:p>
                  </a:txBody>
                  <a:tcPr/>
                </a:tc>
                <a:tc>
                  <a:txBody>
                    <a:bodyPr/>
                    <a:lstStyle/>
                    <a:p>
                      <a:r>
                        <a:rPr lang="en-GB" sz="1400" dirty="0"/>
                        <a:t>Will show predicted error of the Target</a:t>
                      </a:r>
                    </a:p>
                  </a:txBody>
                  <a:tcPr/>
                </a:tc>
                <a:extLst>
                  <a:ext uri="{0D108BD9-81ED-4DB2-BD59-A6C34878D82A}">
                    <a16:rowId xmlns:a16="http://schemas.microsoft.com/office/drawing/2014/main" val="1452649895"/>
                  </a:ext>
                </a:extLst>
              </a:tr>
            </a:tbl>
          </a:graphicData>
        </a:graphic>
      </p:graphicFrame>
      <p:graphicFrame>
        <p:nvGraphicFramePr>
          <p:cNvPr id="15" name="Table 14">
            <a:extLst>
              <a:ext uri="{FF2B5EF4-FFF2-40B4-BE49-F238E27FC236}">
                <a16:creationId xmlns:a16="http://schemas.microsoft.com/office/drawing/2014/main" id="{7E4CDCAA-C504-8D74-36B2-E32FCDFA4DB7}"/>
              </a:ext>
            </a:extLst>
          </p:cNvPr>
          <p:cNvGraphicFramePr>
            <a:graphicFrameLocks noGrp="1"/>
          </p:cNvGraphicFramePr>
          <p:nvPr>
            <p:extLst>
              <p:ext uri="{D42A27DB-BD31-4B8C-83A1-F6EECF244321}">
                <p14:modId xmlns:p14="http://schemas.microsoft.com/office/powerpoint/2010/main" val="3925759475"/>
              </p:ext>
            </p:extLst>
          </p:nvPr>
        </p:nvGraphicFramePr>
        <p:xfrm>
          <a:off x="543777" y="3171918"/>
          <a:ext cx="6243103" cy="1216028"/>
        </p:xfrm>
        <a:graphic>
          <a:graphicData uri="http://schemas.openxmlformats.org/drawingml/2006/table">
            <a:tbl>
              <a:tblPr firstRow="1" bandRow="1">
                <a:tableStyleId>{5C22544A-7EE6-4342-B048-85BDC9FD1C3A}</a:tableStyleId>
              </a:tblPr>
              <a:tblGrid>
                <a:gridCol w="1574800">
                  <a:extLst>
                    <a:ext uri="{9D8B030D-6E8A-4147-A177-3AD203B41FA5}">
                      <a16:colId xmlns:a16="http://schemas.microsoft.com/office/drawing/2014/main" val="210489689"/>
                    </a:ext>
                  </a:extLst>
                </a:gridCol>
                <a:gridCol w="4668303">
                  <a:extLst>
                    <a:ext uri="{9D8B030D-6E8A-4147-A177-3AD203B41FA5}">
                      <a16:colId xmlns:a16="http://schemas.microsoft.com/office/drawing/2014/main" val="2309388978"/>
                    </a:ext>
                  </a:extLst>
                </a:gridCol>
              </a:tblGrid>
              <a:tr h="227076">
                <a:tc>
                  <a:txBody>
                    <a:bodyPr/>
                    <a:lstStyle/>
                    <a:p>
                      <a:r>
                        <a:rPr lang="en-GB" sz="1400" dirty="0"/>
                        <a:t>List</a:t>
                      </a:r>
                    </a:p>
                  </a:txBody>
                  <a:tcPr/>
                </a:tc>
                <a:tc>
                  <a:txBody>
                    <a:bodyPr/>
                    <a:lstStyle/>
                    <a:p>
                      <a:r>
                        <a:rPr lang="en-GB" sz="1400" dirty="0"/>
                        <a:t>Meaning</a:t>
                      </a:r>
                    </a:p>
                  </a:txBody>
                  <a:tcPr/>
                </a:tc>
                <a:extLst>
                  <a:ext uri="{0D108BD9-81ED-4DB2-BD59-A6C34878D82A}">
                    <a16:rowId xmlns:a16="http://schemas.microsoft.com/office/drawing/2014/main" val="1461753129"/>
                  </a:ext>
                </a:extLst>
              </a:tr>
              <a:tr h="393068">
                <a:tc>
                  <a:txBody>
                    <a:bodyPr/>
                    <a:lstStyle/>
                    <a:p>
                      <a:r>
                        <a:rPr lang="en-GB" sz="1400" dirty="0"/>
                        <a:t>Show Current</a:t>
                      </a:r>
                    </a:p>
                  </a:txBody>
                  <a:tcPr/>
                </a:tc>
                <a:tc>
                  <a:txBody>
                    <a:bodyPr/>
                    <a:lstStyle/>
                    <a:p>
                      <a:r>
                        <a:rPr lang="en-GB" sz="1400" dirty="0"/>
                        <a:t>Current Live target will be shown in the list</a:t>
                      </a:r>
                    </a:p>
                  </a:txBody>
                  <a:tcPr/>
                </a:tc>
                <a:extLst>
                  <a:ext uri="{0D108BD9-81ED-4DB2-BD59-A6C34878D82A}">
                    <a16:rowId xmlns:a16="http://schemas.microsoft.com/office/drawing/2014/main" val="2635331091"/>
                  </a:ext>
                </a:extLst>
              </a:tr>
              <a:tr h="227076">
                <a:tc>
                  <a:txBody>
                    <a:bodyPr/>
                    <a:lstStyle/>
                    <a:p>
                      <a:r>
                        <a:rPr lang="en-GB" sz="1400" dirty="0"/>
                        <a:t>Show Historic</a:t>
                      </a:r>
                    </a:p>
                  </a:txBody>
                  <a:tcPr/>
                </a:tc>
                <a:tc>
                  <a:txBody>
                    <a:bodyPr/>
                    <a:lstStyle/>
                    <a:p>
                      <a:r>
                        <a:rPr lang="en-GB" sz="1400" dirty="0"/>
                        <a:t>This will show historic tracks.</a:t>
                      </a:r>
                    </a:p>
                    <a:p>
                      <a:r>
                        <a:rPr lang="en-GB" sz="1400" dirty="0"/>
                        <a:t>These will be removed from the list after 10 minutes.</a:t>
                      </a:r>
                    </a:p>
                  </a:txBody>
                  <a:tcPr/>
                </a:tc>
                <a:extLst>
                  <a:ext uri="{0D108BD9-81ED-4DB2-BD59-A6C34878D82A}">
                    <a16:rowId xmlns:a16="http://schemas.microsoft.com/office/drawing/2014/main" val="1452649895"/>
                  </a:ext>
                </a:extLst>
              </a:tr>
            </a:tbl>
          </a:graphicData>
        </a:graphic>
      </p:graphicFrame>
      <p:sp>
        <p:nvSpPr>
          <p:cNvPr id="16" name="Oval 15">
            <a:extLst>
              <a:ext uri="{FF2B5EF4-FFF2-40B4-BE49-F238E27FC236}">
                <a16:creationId xmlns:a16="http://schemas.microsoft.com/office/drawing/2014/main" id="{332E072E-0946-8789-03A8-3CD50BF339FC}"/>
              </a:ext>
            </a:extLst>
          </p:cNvPr>
          <p:cNvSpPr/>
          <p:nvPr/>
        </p:nvSpPr>
        <p:spPr>
          <a:xfrm>
            <a:off x="6809870" y="1378203"/>
            <a:ext cx="3738880" cy="24485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5E163214-9341-F8FB-66F9-A16C20D8D75E}"/>
              </a:ext>
            </a:extLst>
          </p:cNvPr>
          <p:cNvSpPr/>
          <p:nvPr/>
        </p:nvSpPr>
        <p:spPr>
          <a:xfrm>
            <a:off x="6786880" y="3029903"/>
            <a:ext cx="3738880" cy="1024974"/>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BF3F7AD7-C7C9-F984-C5B5-6727CD945575}"/>
              </a:ext>
            </a:extLst>
          </p:cNvPr>
          <p:cNvSpPr/>
          <p:nvPr/>
        </p:nvSpPr>
        <p:spPr>
          <a:xfrm>
            <a:off x="6763890" y="3755192"/>
            <a:ext cx="3738880" cy="1024974"/>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7579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16"/>
                                        </p:tgtEl>
                                      </p:cBhvr>
                                    </p:animEffect>
                                    <p:animScale>
                                      <p:cBhvr>
                                        <p:cTn id="11" dur="1000" autoRev="1" fill="hold"/>
                                        <p:tgtEl>
                                          <p:spTgt spid="16"/>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13"/>
                                        </p:tgtEl>
                                        <p:attrNameLst>
                                          <p:attrName>style.visibility</p:attrName>
                                        </p:attrNameLst>
                                      </p:cBhvr>
                                      <p:to>
                                        <p:strVal val="hidden"/>
                                      </p:to>
                                    </p:set>
                                  </p:childTnLst>
                                </p:cTn>
                              </p:par>
                              <p:par>
                                <p:cTn id="16" presetID="1" presetClass="exit" presetSubtype="0" fill="hold" grpId="2" nodeType="withEffect">
                                  <p:stCondLst>
                                    <p:cond delay="0"/>
                                  </p:stCondLst>
                                  <p:childTnLst>
                                    <p:set>
                                      <p:cBhvr>
                                        <p:cTn id="17" dur="1" fill="hold">
                                          <p:stCondLst>
                                            <p:cond delay="0"/>
                                          </p:stCondLst>
                                        </p:cTn>
                                        <p:tgtEl>
                                          <p:spTgt spid="16"/>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500"/>
                            </p:stCondLst>
                            <p:childTnLst>
                              <p:par>
                                <p:cTn id="25" presetID="26" presetClass="emph" presetSubtype="0" fill="hold" grpId="1" nodeType="afterEffect">
                                  <p:stCondLst>
                                    <p:cond delay="0"/>
                                  </p:stCondLst>
                                  <p:childTnLst>
                                    <p:animEffect transition="out" filter="fade">
                                      <p:cBhvr>
                                        <p:cTn id="26" dur="2000" tmFilter="0, 0; .2, .5; .8, .5; 1, 0"/>
                                        <p:tgtEl>
                                          <p:spTgt spid="17"/>
                                        </p:tgtEl>
                                      </p:cBhvr>
                                    </p:animEffect>
                                    <p:animScale>
                                      <p:cBhvr>
                                        <p:cTn id="27" dur="1000" autoRev="1" fill="hold"/>
                                        <p:tgtEl>
                                          <p:spTgt spid="17"/>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14"/>
                                        </p:tgtEl>
                                        <p:attrNameLst>
                                          <p:attrName>style.visibility</p:attrName>
                                        </p:attrNameLst>
                                      </p:cBhvr>
                                      <p:to>
                                        <p:strVal val="hidden"/>
                                      </p:to>
                                    </p:set>
                                  </p:childTnLst>
                                </p:cTn>
                              </p:par>
                              <p:par>
                                <p:cTn id="32" presetID="1" presetClass="exit" presetSubtype="0" fill="hold" grpId="2" nodeType="withEffect">
                                  <p:stCondLst>
                                    <p:cond delay="0"/>
                                  </p:stCondLst>
                                  <p:childTnLst>
                                    <p:set>
                                      <p:cBhvr>
                                        <p:cTn id="33" dur="1" fill="hold">
                                          <p:stCondLst>
                                            <p:cond delay="0"/>
                                          </p:stCondLst>
                                        </p:cTn>
                                        <p:tgtEl>
                                          <p:spTgt spid="17"/>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500"/>
                            </p:stCondLst>
                            <p:childTnLst>
                              <p:par>
                                <p:cTn id="41" presetID="26" presetClass="emph" presetSubtype="0" fill="hold" grpId="1" nodeType="afterEffect">
                                  <p:stCondLst>
                                    <p:cond delay="0"/>
                                  </p:stCondLst>
                                  <p:childTnLst>
                                    <p:animEffect transition="out" filter="fade">
                                      <p:cBhvr>
                                        <p:cTn id="42" dur="2000" tmFilter="0, 0; .2, .5; .8, .5; 1, 0"/>
                                        <p:tgtEl>
                                          <p:spTgt spid="18"/>
                                        </p:tgtEl>
                                      </p:cBhvr>
                                    </p:animEffect>
                                    <p:animScale>
                                      <p:cBhvr>
                                        <p:cTn id="43" dur="100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7" grpId="0" animBg="1"/>
      <p:bldP spid="17" grpId="1" animBg="1"/>
      <p:bldP spid="17" grpId="2" animBg="1"/>
      <p:bldP spid="18" grpId="0" animBg="1"/>
      <p:bldP spid="1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GNSS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10</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672677"/>
            <a:ext cx="4573142" cy="1569660"/>
          </a:xfrm>
          <a:prstGeom prst="rect">
            <a:avLst/>
          </a:prstGeom>
          <a:noFill/>
        </p:spPr>
        <p:txBody>
          <a:bodyPr wrap="square" rtlCol="0">
            <a:spAutoFit/>
          </a:bodyPr>
          <a:lstStyle/>
          <a:p>
            <a:r>
              <a:rPr lang="en-GB" sz="2400" dirty="0"/>
              <a:t>Allows Supervisor level users to override to system internal GPS and provide a fixed offset and position.</a:t>
            </a:r>
          </a:p>
        </p:txBody>
      </p:sp>
      <p:pic>
        <p:nvPicPr>
          <p:cNvPr id="4" name="Picture 3">
            <a:extLst>
              <a:ext uri="{FF2B5EF4-FFF2-40B4-BE49-F238E27FC236}">
                <a16:creationId xmlns:a16="http://schemas.microsoft.com/office/drawing/2014/main" id="{C4DE0DF6-B2AE-8744-F01A-5F9F1571EC86}"/>
              </a:ext>
            </a:extLst>
          </p:cNvPr>
          <p:cNvPicPr>
            <a:picLocks noChangeAspect="1"/>
          </p:cNvPicPr>
          <p:nvPr/>
        </p:nvPicPr>
        <p:blipFill>
          <a:blip r:embed="rId4"/>
          <a:stretch>
            <a:fillRect/>
          </a:stretch>
        </p:blipFill>
        <p:spPr>
          <a:xfrm>
            <a:off x="6939282" y="1672677"/>
            <a:ext cx="3019846" cy="4715533"/>
          </a:xfrm>
          <a:prstGeom prst="rect">
            <a:avLst/>
          </a:prstGeom>
        </p:spPr>
      </p:pic>
    </p:spTree>
    <p:extLst>
      <p:ext uri="{BB962C8B-B14F-4D97-AF65-F5344CB8AC3E}">
        <p14:creationId xmlns:p14="http://schemas.microsoft.com/office/powerpoint/2010/main" val="397093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Radar</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11</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1938992"/>
          </a:xfrm>
          <a:prstGeom prst="rect">
            <a:avLst/>
          </a:prstGeom>
          <a:noFill/>
        </p:spPr>
        <p:txBody>
          <a:bodyPr wrap="square" rtlCol="0">
            <a:spAutoFit/>
          </a:bodyPr>
          <a:lstStyle/>
          <a:p>
            <a:r>
              <a:rPr lang="en-GB" sz="2400" dirty="0"/>
              <a:t>Allows Supervisor level users to alter the mission settings of the Radar.</a:t>
            </a:r>
          </a:p>
          <a:p>
            <a:endParaRPr lang="en-GB" sz="2400" dirty="0"/>
          </a:p>
          <a:p>
            <a:r>
              <a:rPr lang="en-GB" sz="2400" dirty="0"/>
              <a:t>As standard this is set to C-UAS_1</a:t>
            </a:r>
          </a:p>
        </p:txBody>
      </p:sp>
      <p:pic>
        <p:nvPicPr>
          <p:cNvPr id="14" name="Picture 13">
            <a:extLst>
              <a:ext uri="{FF2B5EF4-FFF2-40B4-BE49-F238E27FC236}">
                <a16:creationId xmlns:a16="http://schemas.microsoft.com/office/drawing/2014/main" id="{E162FDBF-6158-A8E4-33F7-63AF8C009838}"/>
              </a:ext>
            </a:extLst>
          </p:cNvPr>
          <p:cNvPicPr>
            <a:picLocks noChangeAspect="1"/>
          </p:cNvPicPr>
          <p:nvPr/>
        </p:nvPicPr>
        <p:blipFill>
          <a:blip r:embed="rId4"/>
          <a:stretch>
            <a:fillRect/>
          </a:stretch>
        </p:blipFill>
        <p:spPr>
          <a:xfrm>
            <a:off x="6615848" y="1613397"/>
            <a:ext cx="3105583" cy="4677428"/>
          </a:xfrm>
          <a:prstGeom prst="rect">
            <a:avLst/>
          </a:prstGeom>
        </p:spPr>
      </p:pic>
    </p:spTree>
    <p:extLst>
      <p:ext uri="{BB962C8B-B14F-4D97-AF65-F5344CB8AC3E}">
        <p14:creationId xmlns:p14="http://schemas.microsoft.com/office/powerpoint/2010/main" val="7673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Platform</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12</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830997"/>
          </a:xfrm>
          <a:prstGeom prst="rect">
            <a:avLst/>
          </a:prstGeom>
          <a:noFill/>
        </p:spPr>
        <p:txBody>
          <a:bodyPr wrap="square" rtlCol="0">
            <a:spAutoFit/>
          </a:bodyPr>
          <a:lstStyle/>
          <a:p>
            <a:r>
              <a:rPr lang="en-GB" sz="2400" dirty="0"/>
              <a:t>Settings relating to the control of the Chess EOD.</a:t>
            </a:r>
          </a:p>
        </p:txBody>
      </p:sp>
      <p:sp>
        <p:nvSpPr>
          <p:cNvPr id="11" name="TextBox 10">
            <a:extLst>
              <a:ext uri="{FF2B5EF4-FFF2-40B4-BE49-F238E27FC236}">
                <a16:creationId xmlns:a16="http://schemas.microsoft.com/office/drawing/2014/main" id="{596AB4F3-577F-BF2F-8944-0D3404072430}"/>
              </a:ext>
            </a:extLst>
          </p:cNvPr>
          <p:cNvSpPr txBox="1"/>
          <p:nvPr/>
        </p:nvSpPr>
        <p:spPr>
          <a:xfrm>
            <a:off x="679578" y="2758192"/>
            <a:ext cx="4573142" cy="2308324"/>
          </a:xfrm>
          <a:prstGeom prst="rect">
            <a:avLst/>
          </a:prstGeom>
          <a:noFill/>
        </p:spPr>
        <p:txBody>
          <a:bodyPr wrap="square" rtlCol="0">
            <a:spAutoFit/>
          </a:bodyPr>
          <a:lstStyle/>
          <a:p>
            <a:r>
              <a:rPr lang="en-GB" sz="2400" dirty="0"/>
              <a:t>Auto Zoom in Manual – The system will change zoom level based on where you select on the CMS Map to view taking into account the relevant distance.</a:t>
            </a:r>
          </a:p>
          <a:p>
            <a:endParaRPr lang="en-GB" sz="2400" dirty="0"/>
          </a:p>
        </p:txBody>
      </p:sp>
      <p:pic>
        <p:nvPicPr>
          <p:cNvPr id="13" name="Picture 12">
            <a:extLst>
              <a:ext uri="{FF2B5EF4-FFF2-40B4-BE49-F238E27FC236}">
                <a16:creationId xmlns:a16="http://schemas.microsoft.com/office/drawing/2014/main" id="{487E1884-C93A-2192-3A77-68BD1C898D7F}"/>
              </a:ext>
            </a:extLst>
          </p:cNvPr>
          <p:cNvPicPr>
            <a:picLocks noChangeAspect="1"/>
          </p:cNvPicPr>
          <p:nvPr/>
        </p:nvPicPr>
        <p:blipFill>
          <a:blip r:embed="rId4"/>
          <a:stretch>
            <a:fillRect/>
          </a:stretch>
        </p:blipFill>
        <p:spPr>
          <a:xfrm>
            <a:off x="6640931" y="1635302"/>
            <a:ext cx="3096057" cy="4725059"/>
          </a:xfrm>
          <a:prstGeom prst="rect">
            <a:avLst/>
          </a:prstGeom>
        </p:spPr>
      </p:pic>
      <p:sp>
        <p:nvSpPr>
          <p:cNvPr id="14" name="TextBox 13">
            <a:extLst>
              <a:ext uri="{FF2B5EF4-FFF2-40B4-BE49-F238E27FC236}">
                <a16:creationId xmlns:a16="http://schemas.microsoft.com/office/drawing/2014/main" id="{DE0753F4-5733-4AAE-36A9-298CB60BB68C}"/>
              </a:ext>
            </a:extLst>
          </p:cNvPr>
          <p:cNvSpPr txBox="1"/>
          <p:nvPr/>
        </p:nvSpPr>
        <p:spPr>
          <a:xfrm>
            <a:off x="679578" y="5005048"/>
            <a:ext cx="4573142" cy="1200329"/>
          </a:xfrm>
          <a:prstGeom prst="rect">
            <a:avLst/>
          </a:prstGeom>
          <a:noFill/>
        </p:spPr>
        <p:txBody>
          <a:bodyPr wrap="square" rtlCol="0">
            <a:spAutoFit/>
          </a:bodyPr>
          <a:lstStyle/>
          <a:p>
            <a:r>
              <a:rPr lang="en-GB" sz="2400" dirty="0"/>
              <a:t>Calibrate TI Camera – This performs the same operation as the VMS “Calibrate”</a:t>
            </a:r>
          </a:p>
        </p:txBody>
      </p:sp>
    </p:spTree>
    <p:extLst>
      <p:ext uri="{BB962C8B-B14F-4D97-AF65-F5344CB8AC3E}">
        <p14:creationId xmlns:p14="http://schemas.microsoft.com/office/powerpoint/2010/main" val="1818354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 Menus - About</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13</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4573142" cy="2308324"/>
          </a:xfrm>
          <a:prstGeom prst="rect">
            <a:avLst/>
          </a:prstGeom>
          <a:noFill/>
        </p:spPr>
        <p:txBody>
          <a:bodyPr wrap="square" rtlCol="0">
            <a:spAutoFit/>
          </a:bodyPr>
          <a:lstStyle/>
          <a:p>
            <a:r>
              <a:rPr lang="en-GB" sz="2400" dirty="0"/>
              <a:t>Menu displays information relating to the CMS.</a:t>
            </a:r>
          </a:p>
          <a:p>
            <a:endParaRPr lang="en-GB" sz="2400" dirty="0"/>
          </a:p>
          <a:p>
            <a:r>
              <a:rPr lang="en-GB" sz="2400" dirty="0"/>
              <a:t>If reporting Issues to Chess, then this information would be useful to include.</a:t>
            </a:r>
          </a:p>
        </p:txBody>
      </p:sp>
      <p:pic>
        <p:nvPicPr>
          <p:cNvPr id="9" name="Picture 8">
            <a:extLst>
              <a:ext uri="{FF2B5EF4-FFF2-40B4-BE49-F238E27FC236}">
                <a16:creationId xmlns:a16="http://schemas.microsoft.com/office/drawing/2014/main" id="{8E9CD69D-A481-29E0-1A8B-9C8075662022}"/>
              </a:ext>
            </a:extLst>
          </p:cNvPr>
          <p:cNvPicPr>
            <a:picLocks noChangeAspect="1"/>
          </p:cNvPicPr>
          <p:nvPr/>
        </p:nvPicPr>
        <p:blipFill>
          <a:blip r:embed="rId4"/>
          <a:stretch>
            <a:fillRect/>
          </a:stretch>
        </p:blipFill>
        <p:spPr>
          <a:xfrm>
            <a:off x="6291320" y="1648175"/>
            <a:ext cx="3085646" cy="4699313"/>
          </a:xfrm>
          <a:prstGeom prst="rect">
            <a:avLst/>
          </a:prstGeom>
        </p:spPr>
      </p:pic>
    </p:spTree>
    <p:extLst>
      <p:ext uri="{BB962C8B-B14F-4D97-AF65-F5344CB8AC3E}">
        <p14:creationId xmlns:p14="http://schemas.microsoft.com/office/powerpoint/2010/main" val="1980582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FB251D-3037-9506-E01F-8F4206CD40F8}"/>
              </a:ext>
            </a:extLst>
          </p:cNvPr>
          <p:cNvPicPr>
            <a:picLocks noChangeAspect="1"/>
          </p:cNvPicPr>
          <p:nvPr/>
        </p:nvPicPr>
        <p:blipFill>
          <a:blip r:embed="rId3"/>
          <a:stretch>
            <a:fillRect/>
          </a:stretch>
        </p:blipFill>
        <p:spPr>
          <a:xfrm>
            <a:off x="7461364" y="2833069"/>
            <a:ext cx="3536121" cy="2713199"/>
          </a:xfrm>
          <a:prstGeom prst="rect">
            <a:avLst/>
          </a:prstGeom>
        </p:spPr>
      </p:pic>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Mission Bar – Target Filters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14</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graphicFrame>
        <p:nvGraphicFramePr>
          <p:cNvPr id="11" name="Table 10">
            <a:extLst>
              <a:ext uri="{FF2B5EF4-FFF2-40B4-BE49-F238E27FC236}">
                <a16:creationId xmlns:a16="http://schemas.microsoft.com/office/drawing/2014/main" id="{457E2A9B-1FF1-98D5-A472-DB60025C35BF}"/>
              </a:ext>
            </a:extLst>
          </p:cNvPr>
          <p:cNvGraphicFramePr>
            <a:graphicFrameLocks noGrp="1"/>
          </p:cNvGraphicFramePr>
          <p:nvPr>
            <p:extLst>
              <p:ext uri="{D42A27DB-BD31-4B8C-83A1-F6EECF244321}">
                <p14:modId xmlns:p14="http://schemas.microsoft.com/office/powerpoint/2010/main" val="3856677074"/>
              </p:ext>
            </p:extLst>
          </p:nvPr>
        </p:nvGraphicFramePr>
        <p:xfrm>
          <a:off x="460129" y="2544126"/>
          <a:ext cx="6243103" cy="3219108"/>
        </p:xfrm>
        <a:graphic>
          <a:graphicData uri="http://schemas.openxmlformats.org/drawingml/2006/table">
            <a:tbl>
              <a:tblPr firstRow="1" bandRow="1">
                <a:tableStyleId>{5C22544A-7EE6-4342-B048-85BDC9FD1C3A}</a:tableStyleId>
              </a:tblPr>
              <a:tblGrid>
                <a:gridCol w="1574800">
                  <a:extLst>
                    <a:ext uri="{9D8B030D-6E8A-4147-A177-3AD203B41FA5}">
                      <a16:colId xmlns:a16="http://schemas.microsoft.com/office/drawing/2014/main" val="210489689"/>
                    </a:ext>
                  </a:extLst>
                </a:gridCol>
                <a:gridCol w="4668303">
                  <a:extLst>
                    <a:ext uri="{9D8B030D-6E8A-4147-A177-3AD203B41FA5}">
                      <a16:colId xmlns:a16="http://schemas.microsoft.com/office/drawing/2014/main" val="2309388978"/>
                    </a:ext>
                  </a:extLst>
                </a:gridCol>
              </a:tblGrid>
              <a:tr h="227076">
                <a:tc>
                  <a:txBody>
                    <a:bodyPr/>
                    <a:lstStyle/>
                    <a:p>
                      <a:r>
                        <a:rPr lang="en-GB" sz="1400" dirty="0"/>
                        <a:t>Annotation</a:t>
                      </a:r>
                    </a:p>
                  </a:txBody>
                  <a:tcPr/>
                </a:tc>
                <a:tc>
                  <a:txBody>
                    <a:bodyPr/>
                    <a:lstStyle/>
                    <a:p>
                      <a:r>
                        <a:rPr lang="en-GB" sz="1400" dirty="0"/>
                        <a:t>Meaning</a:t>
                      </a:r>
                    </a:p>
                  </a:txBody>
                  <a:tcPr/>
                </a:tc>
                <a:extLst>
                  <a:ext uri="{0D108BD9-81ED-4DB2-BD59-A6C34878D82A}">
                    <a16:rowId xmlns:a16="http://schemas.microsoft.com/office/drawing/2014/main" val="1461753129"/>
                  </a:ext>
                </a:extLst>
              </a:tr>
              <a:tr h="393068">
                <a:tc>
                  <a:txBody>
                    <a:bodyPr/>
                    <a:lstStyle/>
                    <a:p>
                      <a:r>
                        <a:rPr lang="en-GB" sz="1400" dirty="0"/>
                        <a:t>Unknown Targets</a:t>
                      </a:r>
                    </a:p>
                  </a:txBody>
                  <a:tcPr/>
                </a:tc>
                <a:tc>
                  <a:txBody>
                    <a:bodyPr/>
                    <a:lstStyle/>
                    <a:p>
                      <a:r>
                        <a:rPr lang="en-GB" sz="1400" dirty="0"/>
                        <a:t>Will filter out targets that are not classified by the system</a:t>
                      </a:r>
                    </a:p>
                  </a:txBody>
                  <a:tcPr/>
                </a:tc>
                <a:extLst>
                  <a:ext uri="{0D108BD9-81ED-4DB2-BD59-A6C34878D82A}">
                    <a16:rowId xmlns:a16="http://schemas.microsoft.com/office/drawing/2014/main" val="2635331091"/>
                  </a:ext>
                </a:extLst>
              </a:tr>
              <a:tr h="227076">
                <a:tc>
                  <a:txBody>
                    <a:bodyPr/>
                    <a:lstStyle/>
                    <a:p>
                      <a:r>
                        <a:rPr lang="en-GB" sz="1400" dirty="0"/>
                        <a:t>Air Targets</a:t>
                      </a:r>
                    </a:p>
                  </a:txBody>
                  <a:tcPr/>
                </a:tc>
                <a:tc>
                  <a:txBody>
                    <a:bodyPr/>
                    <a:lstStyle/>
                    <a:p>
                      <a:r>
                        <a:rPr lang="en-GB" sz="1400" dirty="0"/>
                        <a:t>Target needs to be classified as a valid air Target</a:t>
                      </a:r>
                    </a:p>
                  </a:txBody>
                  <a:tcPr/>
                </a:tc>
                <a:extLst>
                  <a:ext uri="{0D108BD9-81ED-4DB2-BD59-A6C34878D82A}">
                    <a16:rowId xmlns:a16="http://schemas.microsoft.com/office/drawing/2014/main" val="1452649895"/>
                  </a:ext>
                </a:extLst>
              </a:tr>
              <a:tr h="227076">
                <a:tc>
                  <a:txBody>
                    <a:bodyPr/>
                    <a:lstStyle/>
                    <a:p>
                      <a:r>
                        <a:rPr lang="en-GB" sz="1400" dirty="0"/>
                        <a:t>AT Manned</a:t>
                      </a:r>
                    </a:p>
                  </a:txBody>
                  <a:tcPr/>
                </a:tc>
                <a:tc>
                  <a:txBody>
                    <a:bodyPr/>
                    <a:lstStyle/>
                    <a:p>
                      <a:r>
                        <a:rPr lang="en-GB" sz="1400" dirty="0"/>
                        <a:t>This would filter out Aircraft from ADSB etc.</a:t>
                      </a:r>
                    </a:p>
                  </a:txBody>
                  <a:tcPr/>
                </a:tc>
                <a:extLst>
                  <a:ext uri="{0D108BD9-81ED-4DB2-BD59-A6C34878D82A}">
                    <a16:rowId xmlns:a16="http://schemas.microsoft.com/office/drawing/2014/main" val="2462577872"/>
                  </a:ext>
                </a:extLst>
              </a:tr>
              <a:tr h="227076">
                <a:tc>
                  <a:txBody>
                    <a:bodyPr/>
                    <a:lstStyle/>
                    <a:p>
                      <a:r>
                        <a:rPr lang="en-GB" sz="1400" dirty="0"/>
                        <a:t>AT Natural</a:t>
                      </a:r>
                    </a:p>
                  </a:txBody>
                  <a:tcPr/>
                </a:tc>
                <a:tc>
                  <a:txBody>
                    <a:bodyPr/>
                    <a:lstStyle/>
                    <a:p>
                      <a:r>
                        <a:rPr lang="en-GB" sz="1400" dirty="0"/>
                        <a:t>All other Air Targets</a:t>
                      </a:r>
                    </a:p>
                  </a:txBody>
                  <a:tcPr/>
                </a:tc>
                <a:extLst>
                  <a:ext uri="{0D108BD9-81ED-4DB2-BD59-A6C34878D82A}">
                    <a16:rowId xmlns:a16="http://schemas.microsoft.com/office/drawing/2014/main" val="595976693"/>
                  </a:ext>
                </a:extLst>
              </a:tr>
              <a:tr h="227076">
                <a:tc>
                  <a:txBody>
                    <a:bodyPr/>
                    <a:lstStyle/>
                    <a:p>
                      <a:r>
                        <a:rPr lang="en-GB" sz="1400" dirty="0"/>
                        <a:t>Ground Targets</a:t>
                      </a:r>
                    </a:p>
                  </a:txBody>
                  <a:tcPr/>
                </a:tc>
                <a:tc>
                  <a:txBody>
                    <a:bodyPr/>
                    <a:lstStyle/>
                    <a:p>
                      <a:r>
                        <a:rPr lang="en-GB" sz="1400" dirty="0"/>
                        <a:t>Target needs to be classified as a Ground item.</a:t>
                      </a:r>
                    </a:p>
                    <a:p>
                      <a:r>
                        <a:rPr lang="en-GB" sz="1400" dirty="0" err="1"/>
                        <a:t>Eg.</a:t>
                      </a:r>
                      <a:r>
                        <a:rPr lang="en-GB" sz="1400" dirty="0"/>
                        <a:t> Ground Controller.</a:t>
                      </a:r>
                    </a:p>
                  </a:txBody>
                  <a:tcPr/>
                </a:tc>
                <a:extLst>
                  <a:ext uri="{0D108BD9-81ED-4DB2-BD59-A6C34878D82A}">
                    <a16:rowId xmlns:a16="http://schemas.microsoft.com/office/drawing/2014/main" val="3331006406"/>
                  </a:ext>
                </a:extLst>
              </a:tr>
              <a:tr h="391940">
                <a:tc>
                  <a:txBody>
                    <a:bodyPr/>
                    <a:lstStyle/>
                    <a:p>
                      <a:r>
                        <a:rPr lang="en-GB" sz="1400" dirty="0"/>
                        <a:t>GT Manned</a:t>
                      </a:r>
                    </a:p>
                  </a:txBody>
                  <a:tcPr/>
                </a:tc>
                <a:tc>
                  <a:txBody>
                    <a:bodyPr/>
                    <a:lstStyle/>
                    <a:p>
                      <a:r>
                        <a:rPr lang="en-GB" sz="1400" dirty="0"/>
                        <a:t>Vehicles etc.</a:t>
                      </a:r>
                    </a:p>
                  </a:txBody>
                  <a:tcPr/>
                </a:tc>
                <a:extLst>
                  <a:ext uri="{0D108BD9-81ED-4DB2-BD59-A6C34878D82A}">
                    <a16:rowId xmlns:a16="http://schemas.microsoft.com/office/drawing/2014/main" val="933956869"/>
                  </a:ext>
                </a:extLst>
              </a:tr>
              <a:tr h="391940">
                <a:tc>
                  <a:txBody>
                    <a:bodyPr/>
                    <a:lstStyle/>
                    <a:p>
                      <a:r>
                        <a:rPr lang="en-GB" sz="1400" dirty="0"/>
                        <a:t>GT Natural</a:t>
                      </a:r>
                    </a:p>
                  </a:txBody>
                  <a:tcPr/>
                </a:tc>
                <a:tc>
                  <a:txBody>
                    <a:bodyPr/>
                    <a:lstStyle/>
                    <a:p>
                      <a:r>
                        <a:rPr lang="en-GB" sz="1400" dirty="0"/>
                        <a:t>Other Ground Targets</a:t>
                      </a:r>
                    </a:p>
                  </a:txBody>
                  <a:tcPr/>
                </a:tc>
                <a:extLst>
                  <a:ext uri="{0D108BD9-81ED-4DB2-BD59-A6C34878D82A}">
                    <a16:rowId xmlns:a16="http://schemas.microsoft.com/office/drawing/2014/main" val="1605387041"/>
                  </a:ext>
                </a:extLst>
              </a:tr>
              <a:tr h="227076">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1586412253"/>
                  </a:ext>
                </a:extLst>
              </a:tr>
            </a:tbl>
          </a:graphicData>
        </a:graphic>
      </p:graphicFrame>
      <p:pic>
        <p:nvPicPr>
          <p:cNvPr id="3" name="Picture 2">
            <a:extLst>
              <a:ext uri="{FF2B5EF4-FFF2-40B4-BE49-F238E27FC236}">
                <a16:creationId xmlns:a16="http://schemas.microsoft.com/office/drawing/2014/main" id="{47E88332-1497-F6F1-9F88-5EF0BBB1B534}"/>
              </a:ext>
            </a:extLst>
          </p:cNvPr>
          <p:cNvPicPr>
            <a:picLocks noChangeAspect="1"/>
          </p:cNvPicPr>
          <p:nvPr/>
        </p:nvPicPr>
        <p:blipFill>
          <a:blip r:embed="rId5"/>
          <a:stretch>
            <a:fillRect/>
          </a:stretch>
        </p:blipFill>
        <p:spPr>
          <a:xfrm>
            <a:off x="3609231" y="1680279"/>
            <a:ext cx="4315427" cy="638264"/>
          </a:xfrm>
          <a:prstGeom prst="rect">
            <a:avLst/>
          </a:prstGeom>
        </p:spPr>
      </p:pic>
      <p:sp>
        <p:nvSpPr>
          <p:cNvPr id="9" name="Oval 8">
            <a:extLst>
              <a:ext uri="{FF2B5EF4-FFF2-40B4-BE49-F238E27FC236}">
                <a16:creationId xmlns:a16="http://schemas.microsoft.com/office/drawing/2014/main" id="{AAD49FC4-D9A8-AAB7-1E1B-596E4ACF43F3}"/>
              </a:ext>
            </a:extLst>
          </p:cNvPr>
          <p:cNvSpPr/>
          <p:nvPr/>
        </p:nvSpPr>
        <p:spPr>
          <a:xfrm>
            <a:off x="3581681" y="1617929"/>
            <a:ext cx="927077" cy="76296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BAEA0DB-10AE-2501-7571-DF3773DCA4E3}"/>
              </a:ext>
            </a:extLst>
          </p:cNvPr>
          <p:cNvSpPr/>
          <p:nvPr/>
        </p:nvSpPr>
        <p:spPr>
          <a:xfrm>
            <a:off x="7426961" y="2544126"/>
            <a:ext cx="3752668" cy="168243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002990E6-005F-9723-A23C-489EF87BE58A}"/>
              </a:ext>
            </a:extLst>
          </p:cNvPr>
          <p:cNvSpPr/>
          <p:nvPr/>
        </p:nvSpPr>
        <p:spPr>
          <a:xfrm>
            <a:off x="7426961" y="3767706"/>
            <a:ext cx="3752668" cy="1094126"/>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D48EA192-97D0-04CD-62A4-B8DB9FEB36F8}"/>
              </a:ext>
            </a:extLst>
          </p:cNvPr>
          <p:cNvSpPr/>
          <p:nvPr/>
        </p:nvSpPr>
        <p:spPr>
          <a:xfrm>
            <a:off x="7394191" y="4611846"/>
            <a:ext cx="3752668" cy="1094126"/>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BF001BE7-1D75-D719-25DD-A857E9164373}"/>
              </a:ext>
            </a:extLst>
          </p:cNvPr>
          <p:cNvSpPr txBox="1"/>
          <p:nvPr/>
        </p:nvSpPr>
        <p:spPr>
          <a:xfrm>
            <a:off x="1295109" y="2518399"/>
            <a:ext cx="4573142" cy="3416320"/>
          </a:xfrm>
          <a:prstGeom prst="rect">
            <a:avLst/>
          </a:prstGeom>
          <a:noFill/>
        </p:spPr>
        <p:txBody>
          <a:bodyPr wrap="square" rtlCol="0">
            <a:spAutoFit/>
          </a:bodyPr>
          <a:lstStyle/>
          <a:p>
            <a:r>
              <a:rPr lang="en-GB" sz="2400" dirty="0"/>
              <a:t>Adjustments can be made to the confidence levels to filter Targets.</a:t>
            </a:r>
          </a:p>
          <a:p>
            <a:endParaRPr lang="en-GB" sz="2400" dirty="0"/>
          </a:p>
          <a:p>
            <a:r>
              <a:rPr lang="en-GB" sz="2400" dirty="0"/>
              <a:t>Less Confidence, will display more targets.</a:t>
            </a:r>
          </a:p>
          <a:p>
            <a:endParaRPr lang="en-GB" sz="2400" dirty="0"/>
          </a:p>
          <a:p>
            <a:r>
              <a:rPr lang="en-GB" sz="2400" dirty="0"/>
              <a:t>The higher the setting, the more the system believes there to be a viable Target.</a:t>
            </a:r>
          </a:p>
        </p:txBody>
      </p:sp>
      <p:sp>
        <p:nvSpPr>
          <p:cNvPr id="18" name="TextBox 17">
            <a:extLst>
              <a:ext uri="{FF2B5EF4-FFF2-40B4-BE49-F238E27FC236}">
                <a16:creationId xmlns:a16="http://schemas.microsoft.com/office/drawing/2014/main" id="{645EFCE0-C7A0-2242-9D15-A4330190A249}"/>
              </a:ext>
            </a:extLst>
          </p:cNvPr>
          <p:cNvSpPr txBox="1"/>
          <p:nvPr/>
        </p:nvSpPr>
        <p:spPr>
          <a:xfrm>
            <a:off x="1712600" y="3584705"/>
            <a:ext cx="4573142" cy="1200329"/>
          </a:xfrm>
          <a:prstGeom prst="rect">
            <a:avLst/>
          </a:prstGeom>
          <a:noFill/>
        </p:spPr>
        <p:txBody>
          <a:bodyPr wrap="square" rtlCol="0">
            <a:spAutoFit/>
          </a:bodyPr>
          <a:lstStyle/>
          <a:p>
            <a:r>
              <a:rPr lang="en-GB" sz="2400" dirty="0"/>
              <a:t>Altitude adjustment</a:t>
            </a:r>
          </a:p>
          <a:p>
            <a:r>
              <a:rPr lang="en-GB" sz="2400" dirty="0"/>
              <a:t>Will filter out Targets below above the set threshold.</a:t>
            </a:r>
          </a:p>
        </p:txBody>
      </p:sp>
    </p:spTree>
    <p:extLst>
      <p:ext uri="{BB962C8B-B14F-4D97-AF65-F5344CB8AC3E}">
        <p14:creationId xmlns:p14="http://schemas.microsoft.com/office/powerpoint/2010/main" val="201709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9"/>
                                        </p:tgtEl>
                                      </p:cBhvr>
                                    </p:animEffect>
                                    <p:animScale>
                                      <p:cBhvr>
                                        <p:cTn id="11" dur="1000" autoRev="1" fill="hold"/>
                                        <p:tgtEl>
                                          <p:spTgt spid="9"/>
                                        </p:tgtEl>
                                      </p:cBhvr>
                                      <p:by x="105000" y="105000"/>
                                    </p:animScale>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26" presetClass="emph" presetSubtype="0" fill="hold" grpId="1" nodeType="withEffect">
                                  <p:stCondLst>
                                    <p:cond delay="0"/>
                                  </p:stCondLst>
                                  <p:childTnLst>
                                    <p:animEffect transition="out" filter="fade">
                                      <p:cBhvr>
                                        <p:cTn id="16" dur="2000" tmFilter="0, 0; .2, .5; .8, .5; 1, 0"/>
                                        <p:tgtEl>
                                          <p:spTgt spid="14"/>
                                        </p:tgtEl>
                                      </p:cBhvr>
                                    </p:animEffect>
                                    <p:animScale>
                                      <p:cBhvr>
                                        <p:cTn id="17" dur="1000" autoRev="1" fill="hold"/>
                                        <p:tgtEl>
                                          <p:spTgt spid="1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1"/>
                                        </p:tgtEl>
                                        <p:attrNameLst>
                                          <p:attrName>style.visibility</p:attrName>
                                        </p:attrNameLst>
                                      </p:cBhvr>
                                      <p:to>
                                        <p:strVal val="hidden"/>
                                      </p:to>
                                    </p:set>
                                  </p:childTnLst>
                                </p:cTn>
                              </p:par>
                              <p:par>
                                <p:cTn id="22" presetID="1" presetClass="exit" presetSubtype="0" fill="hold" grpId="2" nodeType="withEffect">
                                  <p:stCondLst>
                                    <p:cond delay="0"/>
                                  </p:stCondLst>
                                  <p:childTnLst>
                                    <p:set>
                                      <p:cBhvr>
                                        <p:cTn id="23" dur="1" fill="hold">
                                          <p:stCondLst>
                                            <p:cond delay="0"/>
                                          </p:stCondLst>
                                        </p:cTn>
                                        <p:tgtEl>
                                          <p:spTgt spid="14"/>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1000"/>
                            </p:stCondLst>
                            <p:childTnLst>
                              <p:par>
                                <p:cTn id="32" presetID="26" presetClass="emph" presetSubtype="0" fill="hold" grpId="1" nodeType="afterEffect">
                                  <p:stCondLst>
                                    <p:cond delay="0"/>
                                  </p:stCondLst>
                                  <p:childTnLst>
                                    <p:animEffect transition="out" filter="fade">
                                      <p:cBhvr>
                                        <p:cTn id="33" dur="2000" tmFilter="0, 0; .2, .5; .8, .5; 1, 0"/>
                                        <p:tgtEl>
                                          <p:spTgt spid="15"/>
                                        </p:tgtEl>
                                      </p:cBhvr>
                                    </p:animEffect>
                                    <p:animScale>
                                      <p:cBhvr>
                                        <p:cTn id="34" dur="1000" autoRev="1" fill="hold"/>
                                        <p:tgtEl>
                                          <p:spTgt spid="15"/>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7"/>
                                        </p:tgtEl>
                                        <p:attrNameLst>
                                          <p:attrName>style.visibility</p:attrName>
                                        </p:attrNameLst>
                                      </p:cBhvr>
                                      <p:to>
                                        <p:strVal val="hidden"/>
                                      </p:to>
                                    </p:set>
                                  </p:childTnLst>
                                </p:cTn>
                              </p:par>
                            </p:childTnLst>
                          </p:cTn>
                        </p:par>
                        <p:par>
                          <p:cTn id="39" fill="hold">
                            <p:stCondLst>
                              <p:cond delay="0"/>
                            </p:stCondLst>
                            <p:childTnLst>
                              <p:par>
                                <p:cTn id="40" presetID="1" presetClass="exit" presetSubtype="0" fill="hold" grpId="2" nodeType="afterEffect">
                                  <p:stCondLst>
                                    <p:cond delay="0"/>
                                  </p:stCondLst>
                                  <p:childTnLst>
                                    <p:set>
                                      <p:cBhvr>
                                        <p:cTn id="41" dur="1" fill="hold">
                                          <p:stCondLst>
                                            <p:cond delay="0"/>
                                          </p:stCondLst>
                                        </p:cTn>
                                        <p:tgtEl>
                                          <p:spTgt spid="15"/>
                                        </p:tgtEl>
                                        <p:attrNameLst>
                                          <p:attrName>style.visibility</p:attrName>
                                        </p:attrNameLst>
                                      </p:cBhvr>
                                      <p:to>
                                        <p:strVal val="hidden"/>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1000"/>
                            </p:stCondLst>
                            <p:childTnLst>
                              <p:par>
                                <p:cTn id="51" presetID="26" presetClass="emph" presetSubtype="0" fill="hold" grpId="1" nodeType="afterEffect">
                                  <p:stCondLst>
                                    <p:cond delay="0"/>
                                  </p:stCondLst>
                                  <p:childTnLst>
                                    <p:animEffect transition="out" filter="fade">
                                      <p:cBhvr>
                                        <p:cTn id="52" dur="2000" tmFilter="0, 0; .2, .5; .8, .5; 1, 0"/>
                                        <p:tgtEl>
                                          <p:spTgt spid="16"/>
                                        </p:tgtEl>
                                      </p:cBhvr>
                                    </p:animEffect>
                                    <p:animScale>
                                      <p:cBhvr>
                                        <p:cTn id="53" dur="100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4" grpId="0" animBg="1"/>
      <p:bldP spid="14" grpId="1" animBg="1"/>
      <p:bldP spid="14" grpId="2" animBg="1"/>
      <p:bldP spid="15" grpId="0" animBg="1"/>
      <p:bldP spid="15" grpId="1" animBg="1"/>
      <p:bldP spid="15" grpId="2" animBg="1"/>
      <p:bldP spid="16" grpId="0" animBg="1"/>
      <p:bldP spid="16" grpId="1" animBg="1"/>
      <p:bldP spid="17" grpId="0"/>
      <p:bldP spid="17" grpId="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Mission Bar – Home</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15</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3" name="Picture 2">
            <a:extLst>
              <a:ext uri="{FF2B5EF4-FFF2-40B4-BE49-F238E27FC236}">
                <a16:creationId xmlns:a16="http://schemas.microsoft.com/office/drawing/2014/main" id="{47E88332-1497-F6F1-9F88-5EF0BBB1B534}"/>
              </a:ext>
            </a:extLst>
          </p:cNvPr>
          <p:cNvPicPr>
            <a:picLocks noChangeAspect="1"/>
          </p:cNvPicPr>
          <p:nvPr/>
        </p:nvPicPr>
        <p:blipFill>
          <a:blip r:embed="rId4"/>
          <a:stretch>
            <a:fillRect/>
          </a:stretch>
        </p:blipFill>
        <p:spPr>
          <a:xfrm>
            <a:off x="3609231" y="1680279"/>
            <a:ext cx="4315427" cy="638264"/>
          </a:xfrm>
          <a:prstGeom prst="rect">
            <a:avLst/>
          </a:prstGeom>
        </p:spPr>
      </p:pic>
      <p:sp>
        <p:nvSpPr>
          <p:cNvPr id="9" name="Oval 8">
            <a:extLst>
              <a:ext uri="{FF2B5EF4-FFF2-40B4-BE49-F238E27FC236}">
                <a16:creationId xmlns:a16="http://schemas.microsoft.com/office/drawing/2014/main" id="{AAD49FC4-D9A8-AAB7-1E1B-596E4ACF43F3}"/>
              </a:ext>
            </a:extLst>
          </p:cNvPr>
          <p:cNvSpPr/>
          <p:nvPr/>
        </p:nvSpPr>
        <p:spPr>
          <a:xfrm>
            <a:off x="4417083" y="1617929"/>
            <a:ext cx="927077" cy="76296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C551274-037E-24E5-C524-1E88AE6A09B9}"/>
              </a:ext>
            </a:extLst>
          </p:cNvPr>
          <p:cNvSpPr txBox="1"/>
          <p:nvPr/>
        </p:nvSpPr>
        <p:spPr>
          <a:xfrm>
            <a:off x="679578" y="2758192"/>
            <a:ext cx="10500050" cy="2308324"/>
          </a:xfrm>
          <a:prstGeom prst="rect">
            <a:avLst/>
          </a:prstGeom>
          <a:noFill/>
        </p:spPr>
        <p:txBody>
          <a:bodyPr wrap="square" rtlCol="0">
            <a:spAutoFit/>
          </a:bodyPr>
          <a:lstStyle/>
          <a:p>
            <a:r>
              <a:rPr lang="en-GB" sz="2400" dirty="0"/>
              <a:t>Home Button:</a:t>
            </a:r>
          </a:p>
          <a:p>
            <a:r>
              <a:rPr lang="en-GB" sz="2400" dirty="0"/>
              <a:t>This will reset the CMS display back to a standard set point.</a:t>
            </a:r>
          </a:p>
          <a:p>
            <a:r>
              <a:rPr lang="en-GB" sz="2400" dirty="0"/>
              <a:t>Home location will be central, North Aligned and 0 tilt angle.</a:t>
            </a:r>
          </a:p>
          <a:p>
            <a:endParaRPr lang="en-GB" sz="2400" dirty="0"/>
          </a:p>
          <a:p>
            <a:r>
              <a:rPr lang="en-GB" sz="2400" dirty="0"/>
              <a:t>Useful feature if a user gets lost navigating the mapping.</a:t>
            </a:r>
          </a:p>
          <a:p>
            <a:endParaRPr lang="en-GB" sz="2400" dirty="0"/>
          </a:p>
        </p:txBody>
      </p:sp>
    </p:spTree>
    <p:extLst>
      <p:ext uri="{BB962C8B-B14F-4D97-AF65-F5344CB8AC3E}">
        <p14:creationId xmlns:p14="http://schemas.microsoft.com/office/powerpoint/2010/main" val="255292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9"/>
                                        </p:tgtEl>
                                      </p:cBhvr>
                                    </p:animEffect>
                                    <p:animScale>
                                      <p:cBhvr>
                                        <p:cTn id="11" dur="10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Mission Bar – Alarm</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3" name="Picture 2">
            <a:extLst>
              <a:ext uri="{FF2B5EF4-FFF2-40B4-BE49-F238E27FC236}">
                <a16:creationId xmlns:a16="http://schemas.microsoft.com/office/drawing/2014/main" id="{47E88332-1497-F6F1-9F88-5EF0BBB1B534}"/>
              </a:ext>
            </a:extLst>
          </p:cNvPr>
          <p:cNvPicPr>
            <a:picLocks noChangeAspect="1"/>
          </p:cNvPicPr>
          <p:nvPr/>
        </p:nvPicPr>
        <p:blipFill>
          <a:blip r:embed="rId4"/>
          <a:stretch>
            <a:fillRect/>
          </a:stretch>
        </p:blipFill>
        <p:spPr>
          <a:xfrm>
            <a:off x="3609231" y="1680279"/>
            <a:ext cx="4315427" cy="638264"/>
          </a:xfrm>
          <a:prstGeom prst="rect">
            <a:avLst/>
          </a:prstGeom>
        </p:spPr>
      </p:pic>
      <p:sp>
        <p:nvSpPr>
          <p:cNvPr id="9" name="Oval 8">
            <a:extLst>
              <a:ext uri="{FF2B5EF4-FFF2-40B4-BE49-F238E27FC236}">
                <a16:creationId xmlns:a16="http://schemas.microsoft.com/office/drawing/2014/main" id="{AAD49FC4-D9A8-AAB7-1E1B-596E4ACF43F3}"/>
              </a:ext>
            </a:extLst>
          </p:cNvPr>
          <p:cNvSpPr/>
          <p:nvPr/>
        </p:nvSpPr>
        <p:spPr>
          <a:xfrm>
            <a:off x="5303405" y="1617929"/>
            <a:ext cx="927077" cy="76296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C551274-037E-24E5-C524-1E88AE6A09B9}"/>
              </a:ext>
            </a:extLst>
          </p:cNvPr>
          <p:cNvSpPr txBox="1"/>
          <p:nvPr/>
        </p:nvSpPr>
        <p:spPr>
          <a:xfrm>
            <a:off x="679578" y="2758192"/>
            <a:ext cx="10500050" cy="2677656"/>
          </a:xfrm>
          <a:prstGeom prst="rect">
            <a:avLst/>
          </a:prstGeom>
          <a:noFill/>
        </p:spPr>
        <p:txBody>
          <a:bodyPr wrap="square" rtlCol="0">
            <a:spAutoFit/>
          </a:bodyPr>
          <a:lstStyle/>
          <a:p>
            <a:r>
              <a:rPr lang="en-GB" sz="2400" dirty="0"/>
              <a:t>Alarm toggle:</a:t>
            </a:r>
          </a:p>
          <a:p>
            <a:endParaRPr lang="en-GB" sz="2400" dirty="0"/>
          </a:p>
          <a:p>
            <a:r>
              <a:rPr lang="en-GB" sz="2400" dirty="0"/>
              <a:t>This will disable Alarms and notifications. When re-enabled, it will then notify of missed Alarms.</a:t>
            </a:r>
          </a:p>
          <a:p>
            <a:endParaRPr lang="en-GB" sz="2400" dirty="0"/>
          </a:p>
          <a:p>
            <a:r>
              <a:rPr lang="en-GB" sz="2400" dirty="0"/>
              <a:t>This will time out and automatically re-enable a pre-defined time.</a:t>
            </a:r>
          </a:p>
          <a:p>
            <a:endParaRPr lang="en-GB" sz="2400" dirty="0"/>
          </a:p>
        </p:txBody>
      </p:sp>
    </p:spTree>
    <p:extLst>
      <p:ext uri="{BB962C8B-B14F-4D97-AF65-F5344CB8AC3E}">
        <p14:creationId xmlns:p14="http://schemas.microsoft.com/office/powerpoint/2010/main" val="122654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9"/>
                                        </p:tgtEl>
                                      </p:cBhvr>
                                    </p:animEffect>
                                    <p:animScale>
                                      <p:cBhvr>
                                        <p:cTn id="11" dur="10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Mission Bar – EOD Control</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4" name="Picture 3">
            <a:extLst>
              <a:ext uri="{FF2B5EF4-FFF2-40B4-BE49-F238E27FC236}">
                <a16:creationId xmlns:a16="http://schemas.microsoft.com/office/drawing/2014/main" id="{B96CCE1C-AD72-8F24-8B84-8B42CA2B983C}"/>
              </a:ext>
            </a:extLst>
          </p:cNvPr>
          <p:cNvPicPr>
            <a:picLocks noChangeAspect="1"/>
          </p:cNvPicPr>
          <p:nvPr/>
        </p:nvPicPr>
        <p:blipFill>
          <a:blip r:embed="rId4"/>
          <a:stretch>
            <a:fillRect/>
          </a:stretch>
        </p:blipFill>
        <p:spPr>
          <a:xfrm>
            <a:off x="6949442" y="2812656"/>
            <a:ext cx="4124958" cy="2744427"/>
          </a:xfrm>
          <a:prstGeom prst="rect">
            <a:avLst/>
          </a:prstGeom>
        </p:spPr>
      </p:pic>
      <p:graphicFrame>
        <p:nvGraphicFramePr>
          <p:cNvPr id="11" name="Table 10">
            <a:extLst>
              <a:ext uri="{FF2B5EF4-FFF2-40B4-BE49-F238E27FC236}">
                <a16:creationId xmlns:a16="http://schemas.microsoft.com/office/drawing/2014/main" id="{457E2A9B-1FF1-98D5-A472-DB60025C35BF}"/>
              </a:ext>
            </a:extLst>
          </p:cNvPr>
          <p:cNvGraphicFramePr>
            <a:graphicFrameLocks noGrp="1"/>
          </p:cNvGraphicFramePr>
          <p:nvPr/>
        </p:nvGraphicFramePr>
        <p:xfrm>
          <a:off x="406399" y="2647216"/>
          <a:ext cx="6243103" cy="3075308"/>
        </p:xfrm>
        <a:graphic>
          <a:graphicData uri="http://schemas.openxmlformats.org/drawingml/2006/table">
            <a:tbl>
              <a:tblPr firstRow="1" bandRow="1">
                <a:tableStyleId>{5C22544A-7EE6-4342-B048-85BDC9FD1C3A}</a:tableStyleId>
              </a:tblPr>
              <a:tblGrid>
                <a:gridCol w="1574800">
                  <a:extLst>
                    <a:ext uri="{9D8B030D-6E8A-4147-A177-3AD203B41FA5}">
                      <a16:colId xmlns:a16="http://schemas.microsoft.com/office/drawing/2014/main" val="210489689"/>
                    </a:ext>
                  </a:extLst>
                </a:gridCol>
                <a:gridCol w="4668303">
                  <a:extLst>
                    <a:ext uri="{9D8B030D-6E8A-4147-A177-3AD203B41FA5}">
                      <a16:colId xmlns:a16="http://schemas.microsoft.com/office/drawing/2014/main" val="2309388978"/>
                    </a:ext>
                  </a:extLst>
                </a:gridCol>
              </a:tblGrid>
              <a:tr h="227076">
                <a:tc>
                  <a:txBody>
                    <a:bodyPr/>
                    <a:lstStyle/>
                    <a:p>
                      <a:r>
                        <a:rPr lang="en-GB" sz="1400" dirty="0"/>
                        <a:t>Annotation</a:t>
                      </a:r>
                    </a:p>
                  </a:txBody>
                  <a:tcPr/>
                </a:tc>
                <a:tc>
                  <a:txBody>
                    <a:bodyPr/>
                    <a:lstStyle/>
                    <a:p>
                      <a:r>
                        <a:rPr lang="en-GB" sz="1400" dirty="0"/>
                        <a:t>Meaning</a:t>
                      </a:r>
                    </a:p>
                  </a:txBody>
                  <a:tcPr/>
                </a:tc>
                <a:extLst>
                  <a:ext uri="{0D108BD9-81ED-4DB2-BD59-A6C34878D82A}">
                    <a16:rowId xmlns:a16="http://schemas.microsoft.com/office/drawing/2014/main" val="1461753129"/>
                  </a:ext>
                </a:extLst>
              </a:tr>
              <a:tr h="393068">
                <a:tc>
                  <a:txBody>
                    <a:bodyPr/>
                    <a:lstStyle/>
                    <a:p>
                      <a:r>
                        <a:rPr lang="en-GB" sz="1400" dirty="0"/>
                        <a:t>Standby</a:t>
                      </a:r>
                    </a:p>
                  </a:txBody>
                  <a:tcPr/>
                </a:tc>
                <a:tc>
                  <a:txBody>
                    <a:bodyPr/>
                    <a:lstStyle/>
                    <a:p>
                      <a:r>
                        <a:rPr lang="en-GB" sz="1400" dirty="0"/>
                        <a:t>Will put the system to Standby</a:t>
                      </a:r>
                    </a:p>
                  </a:txBody>
                  <a:tcPr/>
                </a:tc>
                <a:extLst>
                  <a:ext uri="{0D108BD9-81ED-4DB2-BD59-A6C34878D82A}">
                    <a16:rowId xmlns:a16="http://schemas.microsoft.com/office/drawing/2014/main" val="2635331091"/>
                  </a:ext>
                </a:extLst>
              </a:tr>
              <a:tr h="227076">
                <a:tc>
                  <a:txBody>
                    <a:bodyPr/>
                    <a:lstStyle/>
                    <a:p>
                      <a:r>
                        <a:rPr lang="en-GB" sz="1400" dirty="0"/>
                        <a:t>Park</a:t>
                      </a:r>
                    </a:p>
                  </a:txBody>
                  <a:tcPr/>
                </a:tc>
                <a:tc>
                  <a:txBody>
                    <a:bodyPr/>
                    <a:lstStyle/>
                    <a:p>
                      <a:r>
                        <a:rPr lang="en-GB" sz="1400" dirty="0"/>
                        <a:t>Will park the EOD at its internal park position</a:t>
                      </a:r>
                    </a:p>
                  </a:txBody>
                  <a:tcPr/>
                </a:tc>
                <a:extLst>
                  <a:ext uri="{0D108BD9-81ED-4DB2-BD59-A6C34878D82A}">
                    <a16:rowId xmlns:a16="http://schemas.microsoft.com/office/drawing/2014/main" val="1452649895"/>
                  </a:ext>
                </a:extLst>
              </a:tr>
              <a:tr h="227076">
                <a:tc>
                  <a:txBody>
                    <a:bodyPr/>
                    <a:lstStyle/>
                    <a:p>
                      <a:r>
                        <a:rPr lang="en-GB" sz="1400" dirty="0"/>
                        <a:t>Manual</a:t>
                      </a:r>
                    </a:p>
                  </a:txBody>
                  <a:tcPr/>
                </a:tc>
                <a:tc>
                  <a:txBody>
                    <a:bodyPr/>
                    <a:lstStyle/>
                    <a:p>
                      <a:r>
                        <a:rPr lang="en-GB" sz="1400" dirty="0"/>
                        <a:t>The system can be manually moved to a point on the map or a target by selecting on the CMS</a:t>
                      </a:r>
                    </a:p>
                  </a:txBody>
                  <a:tcPr/>
                </a:tc>
                <a:extLst>
                  <a:ext uri="{0D108BD9-81ED-4DB2-BD59-A6C34878D82A}">
                    <a16:rowId xmlns:a16="http://schemas.microsoft.com/office/drawing/2014/main" val="3331006406"/>
                  </a:ext>
                </a:extLst>
              </a:tr>
              <a:tr h="391940">
                <a:tc>
                  <a:txBody>
                    <a:bodyPr/>
                    <a:lstStyle/>
                    <a:p>
                      <a:r>
                        <a:rPr lang="en-GB" sz="1400" dirty="0"/>
                        <a:t>Acquire</a:t>
                      </a:r>
                    </a:p>
                  </a:txBody>
                  <a:tcPr/>
                </a:tc>
                <a:tc>
                  <a:txBody>
                    <a:bodyPr/>
                    <a:lstStyle/>
                    <a:p>
                      <a:r>
                        <a:rPr lang="en-GB" sz="1400" dirty="0"/>
                        <a:t>Transient mode where the system is looking for targets that could be tracked optically</a:t>
                      </a:r>
                    </a:p>
                  </a:txBody>
                  <a:tcPr/>
                </a:tc>
                <a:extLst>
                  <a:ext uri="{0D108BD9-81ED-4DB2-BD59-A6C34878D82A}">
                    <a16:rowId xmlns:a16="http://schemas.microsoft.com/office/drawing/2014/main" val="933956869"/>
                  </a:ext>
                </a:extLst>
              </a:tr>
              <a:tr h="391940">
                <a:tc>
                  <a:txBody>
                    <a:bodyPr/>
                    <a:lstStyle/>
                    <a:p>
                      <a:r>
                        <a:rPr lang="en-GB" sz="1400" dirty="0"/>
                        <a:t>Optical Track</a:t>
                      </a:r>
                    </a:p>
                  </a:txBody>
                  <a:tcPr/>
                </a:tc>
                <a:tc>
                  <a:txBody>
                    <a:bodyPr/>
                    <a:lstStyle/>
                    <a:p>
                      <a:r>
                        <a:rPr lang="en-GB" sz="1400" dirty="0"/>
                        <a:t>Will set the VMS to track mode if there is a target of interest which the tracker has identified in the FOV.</a:t>
                      </a:r>
                    </a:p>
                  </a:txBody>
                  <a:tcPr/>
                </a:tc>
                <a:extLst>
                  <a:ext uri="{0D108BD9-81ED-4DB2-BD59-A6C34878D82A}">
                    <a16:rowId xmlns:a16="http://schemas.microsoft.com/office/drawing/2014/main" val="1605387041"/>
                  </a:ext>
                </a:extLst>
              </a:tr>
              <a:tr h="227076">
                <a:tc>
                  <a:txBody>
                    <a:bodyPr/>
                    <a:lstStyle/>
                    <a:p>
                      <a:r>
                        <a:rPr lang="en-GB" sz="1400" dirty="0"/>
                        <a:t>Target Search</a:t>
                      </a:r>
                    </a:p>
                  </a:txBody>
                  <a:tcPr/>
                </a:tc>
                <a:tc>
                  <a:txBody>
                    <a:bodyPr/>
                    <a:lstStyle/>
                    <a:p>
                      <a:r>
                        <a:rPr lang="en-GB" sz="1400" dirty="0"/>
                        <a:t>System will slew to targets based on internally calculated threat levels.</a:t>
                      </a:r>
                    </a:p>
                  </a:txBody>
                  <a:tcPr/>
                </a:tc>
                <a:extLst>
                  <a:ext uri="{0D108BD9-81ED-4DB2-BD59-A6C34878D82A}">
                    <a16:rowId xmlns:a16="http://schemas.microsoft.com/office/drawing/2014/main" val="1586412253"/>
                  </a:ext>
                </a:extLst>
              </a:tr>
            </a:tbl>
          </a:graphicData>
        </a:graphic>
      </p:graphicFrame>
      <p:pic>
        <p:nvPicPr>
          <p:cNvPr id="3" name="Picture 2">
            <a:extLst>
              <a:ext uri="{FF2B5EF4-FFF2-40B4-BE49-F238E27FC236}">
                <a16:creationId xmlns:a16="http://schemas.microsoft.com/office/drawing/2014/main" id="{47E88332-1497-F6F1-9F88-5EF0BBB1B534}"/>
              </a:ext>
            </a:extLst>
          </p:cNvPr>
          <p:cNvPicPr>
            <a:picLocks noChangeAspect="1"/>
          </p:cNvPicPr>
          <p:nvPr/>
        </p:nvPicPr>
        <p:blipFill>
          <a:blip r:embed="rId5"/>
          <a:stretch>
            <a:fillRect/>
          </a:stretch>
        </p:blipFill>
        <p:spPr>
          <a:xfrm>
            <a:off x="3609231" y="1680279"/>
            <a:ext cx="4315427" cy="638264"/>
          </a:xfrm>
          <a:prstGeom prst="rect">
            <a:avLst/>
          </a:prstGeom>
        </p:spPr>
      </p:pic>
      <p:sp>
        <p:nvSpPr>
          <p:cNvPr id="9" name="Oval 8">
            <a:extLst>
              <a:ext uri="{FF2B5EF4-FFF2-40B4-BE49-F238E27FC236}">
                <a16:creationId xmlns:a16="http://schemas.microsoft.com/office/drawing/2014/main" id="{AAD49FC4-D9A8-AAB7-1E1B-596E4ACF43F3}"/>
              </a:ext>
            </a:extLst>
          </p:cNvPr>
          <p:cNvSpPr/>
          <p:nvPr/>
        </p:nvSpPr>
        <p:spPr>
          <a:xfrm>
            <a:off x="6103643" y="1605280"/>
            <a:ext cx="927077" cy="76296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300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9"/>
                                        </p:tgtEl>
                                      </p:cBhvr>
                                    </p:animEffect>
                                    <p:animScale>
                                      <p:cBhvr>
                                        <p:cTn id="11" dur="10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Mission Bar – Radar</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18</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pic>
        <p:nvPicPr>
          <p:cNvPr id="3" name="Picture 2">
            <a:extLst>
              <a:ext uri="{FF2B5EF4-FFF2-40B4-BE49-F238E27FC236}">
                <a16:creationId xmlns:a16="http://schemas.microsoft.com/office/drawing/2014/main" id="{47E88332-1497-F6F1-9F88-5EF0BBB1B534}"/>
              </a:ext>
            </a:extLst>
          </p:cNvPr>
          <p:cNvPicPr>
            <a:picLocks noChangeAspect="1"/>
          </p:cNvPicPr>
          <p:nvPr/>
        </p:nvPicPr>
        <p:blipFill>
          <a:blip r:embed="rId4"/>
          <a:stretch>
            <a:fillRect/>
          </a:stretch>
        </p:blipFill>
        <p:spPr>
          <a:xfrm>
            <a:off x="3609231" y="1680279"/>
            <a:ext cx="4315427" cy="638264"/>
          </a:xfrm>
          <a:prstGeom prst="rect">
            <a:avLst/>
          </a:prstGeom>
        </p:spPr>
      </p:pic>
      <p:sp>
        <p:nvSpPr>
          <p:cNvPr id="9" name="Oval 8">
            <a:extLst>
              <a:ext uri="{FF2B5EF4-FFF2-40B4-BE49-F238E27FC236}">
                <a16:creationId xmlns:a16="http://schemas.microsoft.com/office/drawing/2014/main" id="{AAD49FC4-D9A8-AAB7-1E1B-596E4ACF43F3}"/>
              </a:ext>
            </a:extLst>
          </p:cNvPr>
          <p:cNvSpPr/>
          <p:nvPr/>
        </p:nvSpPr>
        <p:spPr>
          <a:xfrm>
            <a:off x="6887004" y="1617929"/>
            <a:ext cx="927077" cy="76296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C551274-037E-24E5-C524-1E88AE6A09B9}"/>
              </a:ext>
            </a:extLst>
          </p:cNvPr>
          <p:cNvSpPr txBox="1"/>
          <p:nvPr/>
        </p:nvSpPr>
        <p:spPr>
          <a:xfrm>
            <a:off x="777341" y="3479949"/>
            <a:ext cx="5152262" cy="1200329"/>
          </a:xfrm>
          <a:prstGeom prst="rect">
            <a:avLst/>
          </a:prstGeom>
          <a:noFill/>
        </p:spPr>
        <p:txBody>
          <a:bodyPr wrap="square" rtlCol="0">
            <a:spAutoFit/>
          </a:bodyPr>
          <a:lstStyle/>
          <a:p>
            <a:r>
              <a:rPr lang="en-GB" sz="2400" dirty="0"/>
              <a:t>Allows the users to Enable/Disable Radar Transmissions.</a:t>
            </a:r>
          </a:p>
          <a:p>
            <a:endParaRPr lang="en-GB" sz="2400" dirty="0"/>
          </a:p>
        </p:txBody>
      </p:sp>
      <p:pic>
        <p:nvPicPr>
          <p:cNvPr id="11" name="Picture 10">
            <a:extLst>
              <a:ext uri="{FF2B5EF4-FFF2-40B4-BE49-F238E27FC236}">
                <a16:creationId xmlns:a16="http://schemas.microsoft.com/office/drawing/2014/main" id="{106AD7DC-101F-C7C7-071C-C6595BBAE71B}"/>
              </a:ext>
            </a:extLst>
          </p:cNvPr>
          <p:cNvPicPr>
            <a:picLocks noChangeAspect="1"/>
          </p:cNvPicPr>
          <p:nvPr/>
        </p:nvPicPr>
        <p:blipFill>
          <a:blip r:embed="rId5"/>
          <a:stretch>
            <a:fillRect/>
          </a:stretch>
        </p:blipFill>
        <p:spPr>
          <a:xfrm>
            <a:off x="6206858" y="3511454"/>
            <a:ext cx="5235972" cy="1137321"/>
          </a:xfrm>
          <a:prstGeom prst="rect">
            <a:avLst/>
          </a:prstGeom>
        </p:spPr>
      </p:pic>
    </p:spTree>
    <p:extLst>
      <p:ext uri="{BB962C8B-B14F-4D97-AF65-F5344CB8AC3E}">
        <p14:creationId xmlns:p14="http://schemas.microsoft.com/office/powerpoint/2010/main" val="420192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9"/>
                                        </p:tgtEl>
                                      </p:cBhvr>
                                    </p:animEffect>
                                    <p:animScale>
                                      <p:cBhvr>
                                        <p:cTn id="11" dur="10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19</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Asset Icons</a:t>
            </a:r>
          </a:p>
        </p:txBody>
      </p:sp>
      <p:sp>
        <p:nvSpPr>
          <p:cNvPr id="3" name="Rectangle: Rounded Corners 2">
            <a:extLst>
              <a:ext uri="{FF2B5EF4-FFF2-40B4-BE49-F238E27FC236}">
                <a16:creationId xmlns:a16="http://schemas.microsoft.com/office/drawing/2014/main" id="{C58EAAB1-0898-5D2C-3699-B89F01988B40}"/>
              </a:ext>
            </a:extLst>
          </p:cNvPr>
          <p:cNvSpPr/>
          <p:nvPr/>
        </p:nvSpPr>
        <p:spPr>
          <a:xfrm>
            <a:off x="679578" y="1737360"/>
            <a:ext cx="10500050" cy="42468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a:extLst>
              <a:ext uri="{FF2B5EF4-FFF2-40B4-BE49-F238E27FC236}">
                <a16:creationId xmlns:a16="http://schemas.microsoft.com/office/drawing/2014/main" id="{E01B2AF3-7A92-0644-0DCE-AFCD70C8B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2761" y="2019028"/>
            <a:ext cx="1206599" cy="1206599"/>
          </a:xfrm>
          <a:prstGeom prst="rect">
            <a:avLst/>
          </a:prstGeom>
        </p:spPr>
      </p:pic>
      <p:pic>
        <p:nvPicPr>
          <p:cNvPr id="11" name="Picture 10">
            <a:extLst>
              <a:ext uri="{FF2B5EF4-FFF2-40B4-BE49-F238E27FC236}">
                <a16:creationId xmlns:a16="http://schemas.microsoft.com/office/drawing/2014/main" id="{A8FFC1B0-DC5A-3459-9ADF-3C7895AD55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2826" y="3632374"/>
            <a:ext cx="1305388" cy="1305388"/>
          </a:xfrm>
          <a:prstGeom prst="rect">
            <a:avLst/>
          </a:prstGeom>
        </p:spPr>
      </p:pic>
      <p:pic>
        <p:nvPicPr>
          <p:cNvPr id="15" name="Picture 14">
            <a:extLst>
              <a:ext uri="{FF2B5EF4-FFF2-40B4-BE49-F238E27FC236}">
                <a16:creationId xmlns:a16="http://schemas.microsoft.com/office/drawing/2014/main" id="{B0622365-697F-A440-DE32-E0044AEC2B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0408" y="2775597"/>
            <a:ext cx="1306805" cy="1306805"/>
          </a:xfrm>
          <a:prstGeom prst="rect">
            <a:avLst/>
          </a:prstGeom>
        </p:spPr>
      </p:pic>
      <p:sp>
        <p:nvSpPr>
          <p:cNvPr id="16" name="Rectangle: Rounded Corners 15">
            <a:extLst>
              <a:ext uri="{FF2B5EF4-FFF2-40B4-BE49-F238E27FC236}">
                <a16:creationId xmlns:a16="http://schemas.microsoft.com/office/drawing/2014/main" id="{3F1578FB-2AD1-10E1-91BB-F50457675B1F}"/>
              </a:ext>
            </a:extLst>
          </p:cNvPr>
          <p:cNvSpPr/>
          <p:nvPr/>
        </p:nvSpPr>
        <p:spPr>
          <a:xfrm>
            <a:off x="3024108" y="3844514"/>
            <a:ext cx="1557496" cy="7823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Metis RDFD Sensor</a:t>
            </a:r>
          </a:p>
        </p:txBody>
      </p:sp>
      <p:sp>
        <p:nvSpPr>
          <p:cNvPr id="17" name="Rectangle: Rounded Corners 16">
            <a:extLst>
              <a:ext uri="{FF2B5EF4-FFF2-40B4-BE49-F238E27FC236}">
                <a16:creationId xmlns:a16="http://schemas.microsoft.com/office/drawing/2014/main" id="{0690C65F-70BD-7C48-718B-B0386D9AD2A6}"/>
              </a:ext>
            </a:extLst>
          </p:cNvPr>
          <p:cNvSpPr/>
          <p:nvPr/>
        </p:nvSpPr>
        <p:spPr>
          <a:xfrm>
            <a:off x="3024108" y="2231167"/>
            <a:ext cx="1557496" cy="7823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Acoustic Sensor</a:t>
            </a:r>
          </a:p>
        </p:txBody>
      </p:sp>
      <p:sp>
        <p:nvSpPr>
          <p:cNvPr id="19" name="Rectangle: Rounded Corners 18">
            <a:extLst>
              <a:ext uri="{FF2B5EF4-FFF2-40B4-BE49-F238E27FC236}">
                <a16:creationId xmlns:a16="http://schemas.microsoft.com/office/drawing/2014/main" id="{AF9326B9-D02C-7234-EF5E-572991DF5CA0}"/>
              </a:ext>
            </a:extLst>
          </p:cNvPr>
          <p:cNvSpPr/>
          <p:nvPr/>
        </p:nvSpPr>
        <p:spPr>
          <a:xfrm>
            <a:off x="7733918" y="3040468"/>
            <a:ext cx="1557496" cy="7823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EOD Location</a:t>
            </a:r>
          </a:p>
        </p:txBody>
      </p:sp>
    </p:spTree>
    <p:extLst>
      <p:ext uri="{BB962C8B-B14F-4D97-AF65-F5344CB8AC3E}">
        <p14:creationId xmlns:p14="http://schemas.microsoft.com/office/powerpoint/2010/main" val="360792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20</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Zones</a:t>
            </a:r>
          </a:p>
        </p:txBody>
      </p:sp>
      <p:sp>
        <p:nvSpPr>
          <p:cNvPr id="10" name="TextBox 9">
            <a:extLst>
              <a:ext uri="{FF2B5EF4-FFF2-40B4-BE49-F238E27FC236}">
                <a16:creationId xmlns:a16="http://schemas.microsoft.com/office/drawing/2014/main" id="{EA0C4139-C22F-0628-A1B6-FA226719A0D7}"/>
              </a:ext>
            </a:extLst>
          </p:cNvPr>
          <p:cNvSpPr txBox="1"/>
          <p:nvPr/>
        </p:nvSpPr>
        <p:spPr>
          <a:xfrm>
            <a:off x="679578" y="1975872"/>
            <a:ext cx="4573142" cy="3785652"/>
          </a:xfrm>
          <a:prstGeom prst="rect">
            <a:avLst/>
          </a:prstGeom>
          <a:noFill/>
        </p:spPr>
        <p:txBody>
          <a:bodyPr wrap="square" rtlCol="0">
            <a:spAutoFit/>
          </a:bodyPr>
          <a:lstStyle/>
          <a:p>
            <a:r>
              <a:rPr lang="en-GB" sz="2400" dirty="0"/>
              <a:t>Two types of zones can be created.</a:t>
            </a:r>
          </a:p>
          <a:p>
            <a:endParaRPr lang="en-GB" sz="2400" dirty="0"/>
          </a:p>
          <a:p>
            <a:r>
              <a:rPr lang="en-GB" sz="2400" dirty="0"/>
              <a:t>Alarm Zone:</a:t>
            </a:r>
          </a:p>
          <a:p>
            <a:r>
              <a:rPr lang="en-GB" sz="2400" dirty="0"/>
              <a:t>This will show as a Red Area on the CMS</a:t>
            </a:r>
          </a:p>
          <a:p>
            <a:endParaRPr lang="en-GB" sz="2400" dirty="0"/>
          </a:p>
          <a:p>
            <a:r>
              <a:rPr lang="en-GB" sz="2400" dirty="0"/>
              <a:t>Threat Adjustment Zone:</a:t>
            </a:r>
          </a:p>
          <a:p>
            <a:r>
              <a:rPr lang="en-GB" sz="2400" dirty="0"/>
              <a:t>This will show as a Green area on the CMS</a:t>
            </a:r>
          </a:p>
          <a:p>
            <a:endParaRPr lang="en-GB" sz="2400" dirty="0"/>
          </a:p>
        </p:txBody>
      </p:sp>
      <p:pic>
        <p:nvPicPr>
          <p:cNvPr id="12" name="Picture 11">
            <a:extLst>
              <a:ext uri="{FF2B5EF4-FFF2-40B4-BE49-F238E27FC236}">
                <a16:creationId xmlns:a16="http://schemas.microsoft.com/office/drawing/2014/main" id="{11825CD3-1C88-C148-BA1C-0FFE8718A14B}"/>
              </a:ext>
            </a:extLst>
          </p:cNvPr>
          <p:cNvPicPr>
            <a:picLocks noChangeAspect="1"/>
          </p:cNvPicPr>
          <p:nvPr/>
        </p:nvPicPr>
        <p:blipFill>
          <a:blip r:embed="rId2"/>
          <a:stretch>
            <a:fillRect/>
          </a:stretch>
        </p:blipFill>
        <p:spPr>
          <a:xfrm>
            <a:off x="5344052" y="2273862"/>
            <a:ext cx="5646656" cy="3189672"/>
          </a:xfrm>
          <a:prstGeom prst="rect">
            <a:avLst/>
          </a:prstGeom>
        </p:spPr>
      </p:pic>
      <p:sp>
        <p:nvSpPr>
          <p:cNvPr id="13" name="Oval 12">
            <a:extLst>
              <a:ext uri="{FF2B5EF4-FFF2-40B4-BE49-F238E27FC236}">
                <a16:creationId xmlns:a16="http://schemas.microsoft.com/office/drawing/2014/main" id="{0C2EFD31-B313-E8CF-B227-59BCA9690E5B}"/>
              </a:ext>
            </a:extLst>
          </p:cNvPr>
          <p:cNvSpPr/>
          <p:nvPr/>
        </p:nvSpPr>
        <p:spPr>
          <a:xfrm>
            <a:off x="5760720" y="2153920"/>
            <a:ext cx="2164080" cy="24485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6E11494C-681F-77EF-CC04-567AF084A588}"/>
              </a:ext>
            </a:extLst>
          </p:cNvPr>
          <p:cNvSpPr/>
          <p:nvPr/>
        </p:nvSpPr>
        <p:spPr>
          <a:xfrm>
            <a:off x="9263400" y="2544951"/>
            <a:ext cx="1546840" cy="145288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8329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2000" tmFilter="0, 0; .2, .5; .8, .5; 1, 0"/>
                                        <p:tgtEl>
                                          <p:spTgt spid="14"/>
                                        </p:tgtEl>
                                      </p:cBhvr>
                                    </p:animEffect>
                                    <p:animScale>
                                      <p:cBhvr>
                                        <p:cTn id="11" dur="1000" autoRev="1" fill="hold"/>
                                        <p:tgtEl>
                                          <p:spTgt spid="14"/>
                                        </p:tgtEl>
                                      </p:cBhvr>
                                      <p:by x="105000" y="105000"/>
                                    </p:animScale>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3000"/>
                            </p:stCondLst>
                            <p:childTnLst>
                              <p:par>
                                <p:cTn id="17" presetID="26" presetClass="emph" presetSubtype="0" fill="hold" grpId="1" nodeType="afterEffect">
                                  <p:stCondLst>
                                    <p:cond delay="0"/>
                                  </p:stCondLst>
                                  <p:childTnLst>
                                    <p:animEffect transition="out" filter="fade">
                                      <p:cBhvr>
                                        <p:cTn id="18" dur="2000" tmFilter="0, 0; .2, .5; .8, .5; 1, 0"/>
                                        <p:tgtEl>
                                          <p:spTgt spid="13"/>
                                        </p:tgtEl>
                                      </p:cBhvr>
                                    </p:animEffect>
                                    <p:animScale>
                                      <p:cBhvr>
                                        <p:cTn id="19" dur="100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21</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Zones</a:t>
            </a:r>
          </a:p>
        </p:txBody>
      </p:sp>
      <p:sp>
        <p:nvSpPr>
          <p:cNvPr id="10" name="TextBox 9">
            <a:extLst>
              <a:ext uri="{FF2B5EF4-FFF2-40B4-BE49-F238E27FC236}">
                <a16:creationId xmlns:a16="http://schemas.microsoft.com/office/drawing/2014/main" id="{EA0C4139-C22F-0628-A1B6-FA226719A0D7}"/>
              </a:ext>
            </a:extLst>
          </p:cNvPr>
          <p:cNvSpPr txBox="1"/>
          <p:nvPr/>
        </p:nvSpPr>
        <p:spPr>
          <a:xfrm>
            <a:off x="679578" y="1975872"/>
            <a:ext cx="4888102" cy="3416320"/>
          </a:xfrm>
          <a:prstGeom prst="rect">
            <a:avLst/>
          </a:prstGeom>
          <a:noFill/>
        </p:spPr>
        <p:txBody>
          <a:bodyPr wrap="square" rtlCol="0">
            <a:spAutoFit/>
          </a:bodyPr>
          <a:lstStyle/>
          <a:p>
            <a:r>
              <a:rPr lang="en-GB" sz="2400" dirty="0"/>
              <a:t>Creating Zones is a Supervisor level operation in the CMS</a:t>
            </a:r>
          </a:p>
          <a:p>
            <a:endParaRPr lang="en-GB" sz="2400" dirty="0"/>
          </a:p>
          <a:p>
            <a:r>
              <a:rPr lang="en-GB" sz="2400" dirty="0"/>
              <a:t>Add Markers around the area you wish to make the zone.</a:t>
            </a:r>
          </a:p>
          <a:p>
            <a:endParaRPr lang="en-GB" sz="2400" dirty="0"/>
          </a:p>
          <a:p>
            <a:endParaRPr lang="en-GB" sz="2400" dirty="0"/>
          </a:p>
          <a:p>
            <a:endParaRPr lang="en-GB" sz="2400" dirty="0"/>
          </a:p>
          <a:p>
            <a:endParaRPr lang="en-GB" sz="2400" dirty="0"/>
          </a:p>
        </p:txBody>
      </p:sp>
      <p:pic>
        <p:nvPicPr>
          <p:cNvPr id="3" name="Picture 2">
            <a:extLst>
              <a:ext uri="{FF2B5EF4-FFF2-40B4-BE49-F238E27FC236}">
                <a16:creationId xmlns:a16="http://schemas.microsoft.com/office/drawing/2014/main" id="{0E7142A5-74AE-E4AB-1B31-9D06D80A59DD}"/>
              </a:ext>
            </a:extLst>
          </p:cNvPr>
          <p:cNvPicPr>
            <a:picLocks noChangeAspect="1"/>
          </p:cNvPicPr>
          <p:nvPr/>
        </p:nvPicPr>
        <p:blipFill>
          <a:blip r:embed="rId2"/>
          <a:stretch>
            <a:fillRect/>
          </a:stretch>
        </p:blipFill>
        <p:spPr>
          <a:xfrm>
            <a:off x="6096000" y="1975872"/>
            <a:ext cx="4515480" cy="3581900"/>
          </a:xfrm>
          <a:prstGeom prst="rect">
            <a:avLst/>
          </a:prstGeom>
        </p:spPr>
      </p:pic>
    </p:spTree>
    <p:extLst>
      <p:ext uri="{BB962C8B-B14F-4D97-AF65-F5344CB8AC3E}">
        <p14:creationId xmlns:p14="http://schemas.microsoft.com/office/powerpoint/2010/main" val="1014991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22</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Zones</a:t>
            </a:r>
          </a:p>
        </p:txBody>
      </p:sp>
      <p:sp>
        <p:nvSpPr>
          <p:cNvPr id="10" name="TextBox 9">
            <a:extLst>
              <a:ext uri="{FF2B5EF4-FFF2-40B4-BE49-F238E27FC236}">
                <a16:creationId xmlns:a16="http://schemas.microsoft.com/office/drawing/2014/main" id="{EA0C4139-C22F-0628-A1B6-FA226719A0D7}"/>
              </a:ext>
            </a:extLst>
          </p:cNvPr>
          <p:cNvSpPr txBox="1"/>
          <p:nvPr/>
        </p:nvSpPr>
        <p:spPr>
          <a:xfrm>
            <a:off x="679578" y="1975872"/>
            <a:ext cx="4888102" cy="2677656"/>
          </a:xfrm>
          <a:prstGeom prst="rect">
            <a:avLst/>
          </a:prstGeom>
          <a:noFill/>
        </p:spPr>
        <p:txBody>
          <a:bodyPr wrap="square" rtlCol="0">
            <a:spAutoFit/>
          </a:bodyPr>
          <a:lstStyle/>
          <a:p>
            <a:r>
              <a:rPr lang="en-GB" sz="2400" dirty="0"/>
              <a:t>In the Maps Tab in the setting, when at supervisor level, an option will be displayed to:</a:t>
            </a:r>
          </a:p>
          <a:p>
            <a:r>
              <a:rPr lang="en-GB" sz="2400" dirty="0"/>
              <a:t>	“Create New from Markers”</a:t>
            </a:r>
          </a:p>
          <a:p>
            <a:endParaRPr lang="en-GB" sz="2400" dirty="0"/>
          </a:p>
          <a:p>
            <a:endParaRPr lang="en-GB" sz="2400" dirty="0"/>
          </a:p>
          <a:p>
            <a:endParaRPr lang="en-GB" sz="2400" dirty="0"/>
          </a:p>
        </p:txBody>
      </p:sp>
      <p:pic>
        <p:nvPicPr>
          <p:cNvPr id="8" name="Picture 7">
            <a:extLst>
              <a:ext uri="{FF2B5EF4-FFF2-40B4-BE49-F238E27FC236}">
                <a16:creationId xmlns:a16="http://schemas.microsoft.com/office/drawing/2014/main" id="{A7B992FC-2A21-16B2-9482-26E23A830545}"/>
              </a:ext>
            </a:extLst>
          </p:cNvPr>
          <p:cNvPicPr>
            <a:picLocks noChangeAspect="1"/>
          </p:cNvPicPr>
          <p:nvPr/>
        </p:nvPicPr>
        <p:blipFill>
          <a:blip r:embed="rId2"/>
          <a:stretch>
            <a:fillRect/>
          </a:stretch>
        </p:blipFill>
        <p:spPr>
          <a:xfrm>
            <a:off x="6349153" y="1635302"/>
            <a:ext cx="3029373" cy="4725059"/>
          </a:xfrm>
          <a:prstGeom prst="rect">
            <a:avLst/>
          </a:prstGeom>
        </p:spPr>
      </p:pic>
      <p:sp>
        <p:nvSpPr>
          <p:cNvPr id="9" name="Oval 8">
            <a:extLst>
              <a:ext uri="{FF2B5EF4-FFF2-40B4-BE49-F238E27FC236}">
                <a16:creationId xmlns:a16="http://schemas.microsoft.com/office/drawing/2014/main" id="{0AF90D09-9900-2F42-1186-9C281CF3E0EB}"/>
              </a:ext>
            </a:extLst>
          </p:cNvPr>
          <p:cNvSpPr/>
          <p:nvPr/>
        </p:nvSpPr>
        <p:spPr>
          <a:xfrm>
            <a:off x="5902959" y="3565648"/>
            <a:ext cx="3921760" cy="51867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3927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26" presetClass="emph" presetSubtype="0" repeatCount="indefinite" fill="hold" grpId="1" nodeType="withEffect">
                                  <p:stCondLst>
                                    <p:cond delay="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23</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Zones</a:t>
            </a:r>
          </a:p>
        </p:txBody>
      </p:sp>
      <p:sp>
        <p:nvSpPr>
          <p:cNvPr id="10" name="TextBox 9">
            <a:extLst>
              <a:ext uri="{FF2B5EF4-FFF2-40B4-BE49-F238E27FC236}">
                <a16:creationId xmlns:a16="http://schemas.microsoft.com/office/drawing/2014/main" id="{EA0C4139-C22F-0628-A1B6-FA226719A0D7}"/>
              </a:ext>
            </a:extLst>
          </p:cNvPr>
          <p:cNvSpPr txBox="1"/>
          <p:nvPr/>
        </p:nvSpPr>
        <p:spPr>
          <a:xfrm>
            <a:off x="679578" y="1975872"/>
            <a:ext cx="4888102" cy="4678204"/>
          </a:xfrm>
          <a:prstGeom prst="rect">
            <a:avLst/>
          </a:prstGeom>
          <a:noFill/>
        </p:spPr>
        <p:txBody>
          <a:bodyPr wrap="square" rtlCol="0">
            <a:spAutoFit/>
          </a:bodyPr>
          <a:lstStyle/>
          <a:p>
            <a:r>
              <a:rPr lang="en-GB" sz="1600" dirty="0"/>
              <a:t>Creating an Alarm Zone:</a:t>
            </a:r>
          </a:p>
          <a:p>
            <a:r>
              <a:rPr lang="en-GB" sz="1600" dirty="0"/>
              <a:t>Name: </a:t>
            </a:r>
          </a:p>
          <a:p>
            <a:r>
              <a:rPr lang="en-GB" sz="1600" dirty="0"/>
              <a:t>This can be anything</a:t>
            </a:r>
          </a:p>
          <a:p>
            <a:endParaRPr lang="en-GB" sz="1600" dirty="0"/>
          </a:p>
          <a:p>
            <a:r>
              <a:rPr lang="en-GB" sz="1600" dirty="0"/>
              <a:t>Message: </a:t>
            </a:r>
          </a:p>
          <a:p>
            <a:r>
              <a:rPr lang="en-GB" sz="1600" dirty="0"/>
              <a:t>This is the message that is displayed in a pop up window when the Alarm is Trigged.</a:t>
            </a:r>
          </a:p>
          <a:p>
            <a:endParaRPr lang="en-GB" sz="1600" dirty="0"/>
          </a:p>
          <a:p>
            <a:r>
              <a:rPr lang="en-GB" sz="1600" dirty="0"/>
              <a:t>Alarm Level: </a:t>
            </a:r>
          </a:p>
          <a:p>
            <a:r>
              <a:rPr lang="en-GB" sz="1600" dirty="0"/>
              <a:t>This is the bottom threat level where the Alarm will trigger.</a:t>
            </a:r>
          </a:p>
          <a:p>
            <a:r>
              <a:rPr lang="en-GB" sz="1600" dirty="0"/>
              <a:t>0 Low threat to 100 High threat.</a:t>
            </a:r>
          </a:p>
          <a:p>
            <a:endParaRPr lang="en-GB" sz="1600" dirty="0"/>
          </a:p>
          <a:p>
            <a:r>
              <a:rPr lang="en-GB" sz="1600" dirty="0"/>
              <a:t>Location Relative: </a:t>
            </a:r>
          </a:p>
          <a:p>
            <a:r>
              <a:rPr lang="en-GB" sz="1600" dirty="0"/>
              <a:t>If unselected it will be Geo Located.</a:t>
            </a:r>
          </a:p>
          <a:p>
            <a:r>
              <a:rPr lang="en-GB" sz="1600" dirty="0"/>
              <a:t>If selected, this will lock the alarm zone to the asset.</a:t>
            </a:r>
          </a:p>
          <a:p>
            <a:endParaRPr lang="en-GB" dirty="0"/>
          </a:p>
          <a:p>
            <a:endParaRPr lang="en-GB" sz="2400" dirty="0"/>
          </a:p>
        </p:txBody>
      </p:sp>
      <p:pic>
        <p:nvPicPr>
          <p:cNvPr id="3" name="Picture 2">
            <a:extLst>
              <a:ext uri="{FF2B5EF4-FFF2-40B4-BE49-F238E27FC236}">
                <a16:creationId xmlns:a16="http://schemas.microsoft.com/office/drawing/2014/main" id="{03519DF4-18C8-BE0F-9462-4909D70E42D8}"/>
              </a:ext>
            </a:extLst>
          </p:cNvPr>
          <p:cNvPicPr>
            <a:picLocks noChangeAspect="1"/>
          </p:cNvPicPr>
          <p:nvPr/>
        </p:nvPicPr>
        <p:blipFill>
          <a:blip r:embed="rId2"/>
          <a:stretch>
            <a:fillRect/>
          </a:stretch>
        </p:blipFill>
        <p:spPr>
          <a:xfrm>
            <a:off x="6497688" y="1975872"/>
            <a:ext cx="3829584" cy="2981741"/>
          </a:xfrm>
          <a:prstGeom prst="rect">
            <a:avLst/>
          </a:prstGeom>
        </p:spPr>
      </p:pic>
      <p:sp>
        <p:nvSpPr>
          <p:cNvPr id="11" name="Oval 10">
            <a:extLst>
              <a:ext uri="{FF2B5EF4-FFF2-40B4-BE49-F238E27FC236}">
                <a16:creationId xmlns:a16="http://schemas.microsoft.com/office/drawing/2014/main" id="{A6DDD79B-E806-7A7C-55F3-C70DF6524AE8}"/>
              </a:ext>
            </a:extLst>
          </p:cNvPr>
          <p:cNvSpPr/>
          <p:nvPr/>
        </p:nvSpPr>
        <p:spPr>
          <a:xfrm>
            <a:off x="6624320" y="3200400"/>
            <a:ext cx="2428240"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1B1D126-543F-B983-2BC8-4CFD540EA0DF}"/>
              </a:ext>
            </a:extLst>
          </p:cNvPr>
          <p:cNvSpPr/>
          <p:nvPr/>
        </p:nvSpPr>
        <p:spPr>
          <a:xfrm>
            <a:off x="6497688" y="3466742"/>
            <a:ext cx="3742450"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FAF99E7C-5A90-77B8-2D17-2ED62E0ADD4E}"/>
              </a:ext>
            </a:extLst>
          </p:cNvPr>
          <p:cNvSpPr/>
          <p:nvPr/>
        </p:nvSpPr>
        <p:spPr>
          <a:xfrm>
            <a:off x="6247258" y="3772507"/>
            <a:ext cx="2428240"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259C024-DB25-1854-D3B8-FB165CD90545}"/>
              </a:ext>
            </a:extLst>
          </p:cNvPr>
          <p:cNvSpPr/>
          <p:nvPr/>
        </p:nvSpPr>
        <p:spPr>
          <a:xfrm>
            <a:off x="6200396" y="4059295"/>
            <a:ext cx="4126876"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53F57EE8-3135-0693-09A9-8A0B8A5A3309}"/>
              </a:ext>
            </a:extLst>
          </p:cNvPr>
          <p:cNvSpPr/>
          <p:nvPr/>
        </p:nvSpPr>
        <p:spPr>
          <a:xfrm>
            <a:off x="6497688" y="4518611"/>
            <a:ext cx="2371992"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309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1"/>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par>
                          <p:cTn id="19" fill="hold">
                            <p:stCondLst>
                              <p:cond delay="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3"/>
                                        </p:tgtEl>
                                        <p:attrNameLst>
                                          <p:attrName>style.visibility</p:attrName>
                                        </p:attrNameLst>
                                      </p:cBhvr>
                                      <p:to>
                                        <p:strVal val="hidden"/>
                                      </p:to>
                                    </p:set>
                                  </p:childTnLst>
                                </p:cTn>
                              </p:par>
                            </p:childTnLst>
                          </p:cTn>
                        </p:par>
                        <p:par>
                          <p:cTn id="27" fill="hold">
                            <p:stCondLst>
                              <p:cond delay="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par>
                          <p:cTn id="35" fill="hold">
                            <p:stCondLst>
                              <p:cond delay="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24</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Zones</a:t>
            </a:r>
          </a:p>
        </p:txBody>
      </p:sp>
      <p:sp>
        <p:nvSpPr>
          <p:cNvPr id="10" name="TextBox 9">
            <a:extLst>
              <a:ext uri="{FF2B5EF4-FFF2-40B4-BE49-F238E27FC236}">
                <a16:creationId xmlns:a16="http://schemas.microsoft.com/office/drawing/2014/main" id="{EA0C4139-C22F-0628-A1B6-FA226719A0D7}"/>
              </a:ext>
            </a:extLst>
          </p:cNvPr>
          <p:cNvSpPr txBox="1"/>
          <p:nvPr/>
        </p:nvSpPr>
        <p:spPr>
          <a:xfrm>
            <a:off x="679578" y="1975872"/>
            <a:ext cx="4888102" cy="3693319"/>
          </a:xfrm>
          <a:prstGeom prst="rect">
            <a:avLst/>
          </a:prstGeom>
          <a:noFill/>
        </p:spPr>
        <p:txBody>
          <a:bodyPr wrap="square" rtlCol="0">
            <a:spAutoFit/>
          </a:bodyPr>
          <a:lstStyle/>
          <a:p>
            <a:r>
              <a:rPr lang="en-GB" dirty="0"/>
              <a:t>Creating a Threat Adjust Zone:</a:t>
            </a:r>
          </a:p>
          <a:p>
            <a:endParaRPr lang="en-GB" dirty="0"/>
          </a:p>
          <a:p>
            <a:r>
              <a:rPr lang="en-GB" dirty="0"/>
              <a:t>Name: This can be any text.</a:t>
            </a:r>
          </a:p>
          <a:p>
            <a:endParaRPr lang="en-GB" dirty="0"/>
          </a:p>
          <a:p>
            <a:r>
              <a:rPr lang="en-GB" dirty="0"/>
              <a:t>Threat Adjust:</a:t>
            </a:r>
          </a:p>
          <a:p>
            <a:r>
              <a:rPr lang="en-GB" dirty="0"/>
              <a:t>This will multiply the threat level of a target.</a:t>
            </a:r>
          </a:p>
          <a:p>
            <a:r>
              <a:rPr lang="en-GB" dirty="0"/>
              <a:t>So can be utilised to increase or decrease the sensitivity of an area.</a:t>
            </a:r>
          </a:p>
          <a:p>
            <a:endParaRPr lang="en-GB" dirty="0"/>
          </a:p>
          <a:p>
            <a:r>
              <a:rPr lang="en-GB" dirty="0"/>
              <a:t>Location Relative: </a:t>
            </a:r>
          </a:p>
          <a:p>
            <a:r>
              <a:rPr lang="en-GB" dirty="0"/>
              <a:t>If unselected it will be Geo Located.</a:t>
            </a:r>
          </a:p>
          <a:p>
            <a:r>
              <a:rPr lang="en-GB" dirty="0"/>
              <a:t>If selected, this will lock the alarm zone to the asset.</a:t>
            </a:r>
          </a:p>
        </p:txBody>
      </p:sp>
      <p:pic>
        <p:nvPicPr>
          <p:cNvPr id="8" name="Picture 7">
            <a:extLst>
              <a:ext uri="{FF2B5EF4-FFF2-40B4-BE49-F238E27FC236}">
                <a16:creationId xmlns:a16="http://schemas.microsoft.com/office/drawing/2014/main" id="{94572627-DC37-6860-985F-4018C619099A}"/>
              </a:ext>
            </a:extLst>
          </p:cNvPr>
          <p:cNvPicPr>
            <a:picLocks noChangeAspect="1"/>
          </p:cNvPicPr>
          <p:nvPr/>
        </p:nvPicPr>
        <p:blipFill>
          <a:blip r:embed="rId2"/>
          <a:stretch>
            <a:fillRect/>
          </a:stretch>
        </p:blipFill>
        <p:spPr>
          <a:xfrm>
            <a:off x="6096000" y="2139428"/>
            <a:ext cx="3791479" cy="2924583"/>
          </a:xfrm>
          <a:prstGeom prst="rect">
            <a:avLst/>
          </a:prstGeom>
        </p:spPr>
      </p:pic>
      <p:sp>
        <p:nvSpPr>
          <p:cNvPr id="9" name="Oval 8">
            <a:extLst>
              <a:ext uri="{FF2B5EF4-FFF2-40B4-BE49-F238E27FC236}">
                <a16:creationId xmlns:a16="http://schemas.microsoft.com/office/drawing/2014/main" id="{8B30AD78-F525-A552-B0FA-E3DB94DDBDD0}"/>
              </a:ext>
            </a:extLst>
          </p:cNvPr>
          <p:cNvSpPr/>
          <p:nvPr/>
        </p:nvSpPr>
        <p:spPr>
          <a:xfrm>
            <a:off x="6136422" y="3296791"/>
            <a:ext cx="2570697"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F6AD0034-A177-60CC-C6B7-BEEE7EDD01FE}"/>
              </a:ext>
            </a:extLst>
          </p:cNvPr>
          <p:cNvSpPr/>
          <p:nvPr/>
        </p:nvSpPr>
        <p:spPr>
          <a:xfrm>
            <a:off x="6096000" y="3919174"/>
            <a:ext cx="2570697"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12415C1-C5D2-D967-BB45-1831F7A763CE}"/>
              </a:ext>
            </a:extLst>
          </p:cNvPr>
          <p:cNvSpPr/>
          <p:nvPr/>
        </p:nvSpPr>
        <p:spPr>
          <a:xfrm>
            <a:off x="5995299" y="4180401"/>
            <a:ext cx="3992880"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5069DE28-CFF0-7B6B-5D48-110416F84FFF}"/>
              </a:ext>
            </a:extLst>
          </p:cNvPr>
          <p:cNvSpPr/>
          <p:nvPr/>
        </p:nvSpPr>
        <p:spPr>
          <a:xfrm>
            <a:off x="6000162" y="4647761"/>
            <a:ext cx="2371992" cy="4673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040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par>
                          <p:cTn id="19" fill="hold">
                            <p:stCondLst>
                              <p:cond delay="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par>
                          <p:cTn id="27" fill="hold">
                            <p:stCondLst>
                              <p:cond delay="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12" grpId="0" animBg="1"/>
      <p:bldP spid="12" grpId="1"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EA0526-18C1-02B9-16EC-97EAFB89DD44}"/>
              </a:ext>
            </a:extLst>
          </p:cNvPr>
          <p:cNvSpPr>
            <a:spLocks noGrp="1"/>
          </p:cNvSpPr>
          <p:nvPr>
            <p:ph type="dt" sz="half" idx="10"/>
          </p:nvPr>
        </p:nvSpPr>
        <p:spPr/>
        <p:txBody>
          <a:bodyPr/>
          <a:lstStyle/>
          <a:p>
            <a:r>
              <a:rPr lang="en-US"/>
              <a:t>© Copyright</a:t>
            </a:r>
            <a:endParaRPr lang="en-GB" dirty="0"/>
          </a:p>
        </p:txBody>
      </p:sp>
      <p:sp>
        <p:nvSpPr>
          <p:cNvPr id="5" name="Footer Placeholder 4">
            <a:extLst>
              <a:ext uri="{FF2B5EF4-FFF2-40B4-BE49-F238E27FC236}">
                <a16:creationId xmlns:a16="http://schemas.microsoft.com/office/drawing/2014/main" id="{DECDF7A0-11DD-3370-0CE5-49D4ADC62D63}"/>
              </a:ext>
            </a:extLst>
          </p:cNvPr>
          <p:cNvSpPr>
            <a:spLocks noGrp="1"/>
          </p:cNvSpPr>
          <p:nvPr>
            <p:ph type="ftr" sz="quarter" idx="11"/>
          </p:nvPr>
        </p:nvSpPr>
        <p:spPr/>
        <p:txBody>
          <a:bodyPr/>
          <a:lstStyle/>
          <a:p>
            <a:r>
              <a:rPr lang="en-GB"/>
              <a:t>Classification Confidential</a:t>
            </a:r>
            <a:endParaRPr lang="en-GB" dirty="0"/>
          </a:p>
        </p:txBody>
      </p:sp>
      <p:sp>
        <p:nvSpPr>
          <p:cNvPr id="6" name="Slide Number Placeholder 5">
            <a:extLst>
              <a:ext uri="{FF2B5EF4-FFF2-40B4-BE49-F238E27FC236}">
                <a16:creationId xmlns:a16="http://schemas.microsoft.com/office/drawing/2014/main" id="{6DB92947-C17C-0D01-AD69-7F21C1327589}"/>
              </a:ext>
            </a:extLst>
          </p:cNvPr>
          <p:cNvSpPr>
            <a:spLocks noGrp="1"/>
          </p:cNvSpPr>
          <p:nvPr>
            <p:ph type="sldNum" sz="quarter" idx="12"/>
          </p:nvPr>
        </p:nvSpPr>
        <p:spPr/>
        <p:txBody>
          <a:bodyPr/>
          <a:lstStyle/>
          <a:p>
            <a:fld id="{DC835EB0-E4E2-4E11-A86D-A27C13F2E123}" type="slidenum">
              <a:rPr lang="en-GB" smtClean="0"/>
              <a:pPr/>
              <a:t>25</a:t>
            </a:fld>
            <a:endParaRPr lang="en-GB" dirty="0"/>
          </a:p>
        </p:txBody>
      </p:sp>
      <p:sp>
        <p:nvSpPr>
          <p:cNvPr id="7" name="Title 4">
            <a:extLst>
              <a:ext uri="{FF2B5EF4-FFF2-40B4-BE49-F238E27FC236}">
                <a16:creationId xmlns:a16="http://schemas.microsoft.com/office/drawing/2014/main" id="{67BB5F6C-E650-52DD-8780-41E55A5E784A}"/>
              </a:ext>
            </a:extLst>
          </p:cNvPr>
          <p:cNvSpPr txBox="1">
            <a:spLocks/>
          </p:cNvSpPr>
          <p:nvPr/>
        </p:nvSpPr>
        <p:spPr>
          <a:xfrm>
            <a:off x="679578" y="998374"/>
            <a:ext cx="10500050" cy="518671"/>
          </a:xfrm>
          <a:prstGeom prst="rect">
            <a:avLst/>
          </a:prstGeom>
          <a:solidFill>
            <a:srgbClr val="014F7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n-lt"/>
                <a:ea typeface="+mj-ea"/>
                <a:cs typeface="Calibri" panose="020F0502020204030204" pitchFamily="34" charset="0"/>
              </a:defRPr>
            </a:lvl1pPr>
          </a:lstStyle>
          <a:p>
            <a:r>
              <a:rPr lang="en-GB" b="1" dirty="0">
                <a:solidFill>
                  <a:schemeClr val="bg1"/>
                </a:solidFill>
              </a:rPr>
              <a:t>CMS Operation – Target Engagement</a:t>
            </a:r>
          </a:p>
        </p:txBody>
      </p:sp>
      <p:pic>
        <p:nvPicPr>
          <p:cNvPr id="8" name="Picture 7">
            <a:extLst>
              <a:ext uri="{FF2B5EF4-FFF2-40B4-BE49-F238E27FC236}">
                <a16:creationId xmlns:a16="http://schemas.microsoft.com/office/drawing/2014/main" id="{876FF53C-94C1-8198-A41E-6FA2F1F2C126}"/>
              </a:ext>
            </a:extLst>
          </p:cNvPr>
          <p:cNvPicPr>
            <a:picLocks noChangeAspect="1"/>
          </p:cNvPicPr>
          <p:nvPr/>
        </p:nvPicPr>
        <p:blipFill>
          <a:blip r:embed="rId2"/>
          <a:stretch>
            <a:fillRect/>
          </a:stretch>
        </p:blipFill>
        <p:spPr>
          <a:xfrm>
            <a:off x="6449664" y="2738391"/>
            <a:ext cx="3334969" cy="1355388"/>
          </a:xfrm>
          <a:prstGeom prst="rect">
            <a:avLst/>
          </a:prstGeom>
        </p:spPr>
      </p:pic>
      <p:sp>
        <p:nvSpPr>
          <p:cNvPr id="17" name="TextBox 16">
            <a:extLst>
              <a:ext uri="{FF2B5EF4-FFF2-40B4-BE49-F238E27FC236}">
                <a16:creationId xmlns:a16="http://schemas.microsoft.com/office/drawing/2014/main" id="{42EB57A0-F398-F687-BCFE-21A30125E218}"/>
              </a:ext>
            </a:extLst>
          </p:cNvPr>
          <p:cNvSpPr txBox="1"/>
          <p:nvPr/>
        </p:nvSpPr>
        <p:spPr>
          <a:xfrm>
            <a:off x="679578" y="1975872"/>
            <a:ext cx="4888102" cy="2585323"/>
          </a:xfrm>
          <a:prstGeom prst="rect">
            <a:avLst/>
          </a:prstGeom>
          <a:noFill/>
        </p:spPr>
        <p:txBody>
          <a:bodyPr wrap="square" rtlCol="0">
            <a:spAutoFit/>
          </a:bodyPr>
          <a:lstStyle/>
          <a:p>
            <a:r>
              <a:rPr lang="en-GB" dirty="0"/>
              <a:t>Targets seen on the CMS can be Marked as Friendly and the Icon will turn Green. </a:t>
            </a:r>
          </a:p>
          <a:p>
            <a:r>
              <a:rPr lang="en-GB" dirty="0"/>
              <a:t>The Calculated Threat level will be automatically set to 0</a:t>
            </a:r>
          </a:p>
          <a:p>
            <a:endParaRPr lang="en-GB" dirty="0"/>
          </a:p>
          <a:p>
            <a:r>
              <a:rPr lang="en-GB" dirty="0"/>
              <a:t>If you set a Target to Engage, the calculated threat level will be automatically set to 100</a:t>
            </a:r>
          </a:p>
          <a:p>
            <a:endParaRPr lang="en-GB" dirty="0"/>
          </a:p>
          <a:p>
            <a:endParaRPr lang="en-GB" dirty="0"/>
          </a:p>
        </p:txBody>
      </p:sp>
      <p:sp>
        <p:nvSpPr>
          <p:cNvPr id="19" name="Oval 18">
            <a:extLst>
              <a:ext uri="{FF2B5EF4-FFF2-40B4-BE49-F238E27FC236}">
                <a16:creationId xmlns:a16="http://schemas.microsoft.com/office/drawing/2014/main" id="{00DE3505-9842-CEB7-7086-5E37AB54A858}"/>
              </a:ext>
            </a:extLst>
          </p:cNvPr>
          <p:cNvSpPr/>
          <p:nvPr/>
        </p:nvSpPr>
        <p:spPr>
          <a:xfrm>
            <a:off x="6036750" y="3068403"/>
            <a:ext cx="2371992" cy="61326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2A897270-67DC-6AA1-CF9B-8B0774D5AD00}"/>
              </a:ext>
            </a:extLst>
          </p:cNvPr>
          <p:cNvPicPr>
            <a:picLocks noChangeAspect="1"/>
          </p:cNvPicPr>
          <p:nvPr/>
        </p:nvPicPr>
        <p:blipFill>
          <a:blip r:embed="rId3"/>
          <a:stretch>
            <a:fillRect/>
          </a:stretch>
        </p:blipFill>
        <p:spPr>
          <a:xfrm>
            <a:off x="6449664" y="1991933"/>
            <a:ext cx="4736549" cy="3033339"/>
          </a:xfrm>
          <a:prstGeom prst="rect">
            <a:avLst/>
          </a:prstGeom>
        </p:spPr>
      </p:pic>
      <p:pic>
        <p:nvPicPr>
          <p:cNvPr id="25" name="Picture 24">
            <a:extLst>
              <a:ext uri="{FF2B5EF4-FFF2-40B4-BE49-F238E27FC236}">
                <a16:creationId xmlns:a16="http://schemas.microsoft.com/office/drawing/2014/main" id="{F7285E8D-A7BB-3706-DC2E-3CA4A06E35A3}"/>
              </a:ext>
            </a:extLst>
          </p:cNvPr>
          <p:cNvPicPr>
            <a:picLocks noChangeAspect="1"/>
          </p:cNvPicPr>
          <p:nvPr/>
        </p:nvPicPr>
        <p:blipFill>
          <a:blip r:embed="rId4"/>
          <a:stretch>
            <a:fillRect/>
          </a:stretch>
        </p:blipFill>
        <p:spPr>
          <a:xfrm>
            <a:off x="6325429" y="2072420"/>
            <a:ext cx="5104765" cy="2815355"/>
          </a:xfrm>
          <a:prstGeom prst="rect">
            <a:avLst/>
          </a:prstGeom>
        </p:spPr>
      </p:pic>
      <p:sp>
        <p:nvSpPr>
          <p:cNvPr id="27" name="Oval 26">
            <a:extLst>
              <a:ext uri="{FF2B5EF4-FFF2-40B4-BE49-F238E27FC236}">
                <a16:creationId xmlns:a16="http://schemas.microsoft.com/office/drawing/2014/main" id="{08E4F1B4-7DA6-58B6-846B-2FBBCCBE62E7}"/>
              </a:ext>
            </a:extLst>
          </p:cNvPr>
          <p:cNvSpPr/>
          <p:nvPr/>
        </p:nvSpPr>
        <p:spPr>
          <a:xfrm>
            <a:off x="7828717" y="3068402"/>
            <a:ext cx="2371992" cy="61326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1" name="Picture 20">
            <a:extLst>
              <a:ext uri="{FF2B5EF4-FFF2-40B4-BE49-F238E27FC236}">
                <a16:creationId xmlns:a16="http://schemas.microsoft.com/office/drawing/2014/main" id="{CDD089F3-A64D-7688-AD76-9A6A1A28E9FF}"/>
              </a:ext>
            </a:extLst>
          </p:cNvPr>
          <p:cNvPicPr>
            <a:picLocks noChangeAspect="1"/>
          </p:cNvPicPr>
          <p:nvPr/>
        </p:nvPicPr>
        <p:blipFill>
          <a:blip r:embed="rId5"/>
          <a:stretch>
            <a:fillRect/>
          </a:stretch>
        </p:blipFill>
        <p:spPr>
          <a:xfrm>
            <a:off x="5671544" y="1902338"/>
            <a:ext cx="5910517" cy="3662855"/>
          </a:xfrm>
          <a:prstGeom prst="rect">
            <a:avLst/>
          </a:prstGeom>
        </p:spPr>
      </p:pic>
    </p:spTree>
    <p:extLst>
      <p:ext uri="{BB962C8B-B14F-4D97-AF65-F5344CB8AC3E}">
        <p14:creationId xmlns:p14="http://schemas.microsoft.com/office/powerpoint/2010/main" val="38657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 presetClass="exit" presetSubtype="0" fill="hold" nodeType="withEffect">
                                  <p:stCondLst>
                                    <p:cond delay="0"/>
                                  </p:stCondLst>
                                  <p:childTnLst>
                                    <p:set>
                                      <p:cBhvr>
                                        <p:cTn id="13" dur="1" fill="hold">
                                          <p:stCondLst>
                                            <p:cond delay="0"/>
                                          </p:stCondLst>
                                        </p:cTn>
                                        <p:tgtEl>
                                          <p:spTgt spid="21"/>
                                        </p:tgtEl>
                                        <p:attrNameLst>
                                          <p:attrName>style.visibility</p:attrName>
                                        </p:attrNameLst>
                                      </p:cBhvr>
                                      <p:to>
                                        <p:strVal val="hidden"/>
                                      </p:to>
                                    </p:set>
                                  </p:childTnLst>
                                </p:cTn>
                              </p:par>
                            </p:childTnLst>
                          </p:cTn>
                        </p:par>
                        <p:par>
                          <p:cTn id="14" fill="hold">
                            <p:stCondLst>
                              <p:cond delay="500"/>
                            </p:stCondLst>
                            <p:childTnLst>
                              <p:par>
                                <p:cTn id="15" presetID="26" presetClass="emph" presetSubtype="0" repeatCount="indefinite" fill="hold" grpId="1" nodeType="afterEffect">
                                  <p:stCondLst>
                                    <p:cond delay="0"/>
                                  </p:stCondLst>
                                  <p:endCondLst>
                                    <p:cond evt="onNext" delay="0">
                                      <p:tgtEl>
                                        <p:sldTgt/>
                                      </p:tgtEl>
                                    </p:cond>
                                  </p:endCondLst>
                                  <p:childTnLst>
                                    <p:animEffect transition="out" filter="fade">
                                      <p:cBhvr>
                                        <p:cTn id="16" dur="1000" tmFilter="0, 0; .2, .5; .8, .5; 1, 0"/>
                                        <p:tgtEl>
                                          <p:spTgt spid="19"/>
                                        </p:tgtEl>
                                      </p:cBhvr>
                                    </p:animEffect>
                                    <p:animScale>
                                      <p:cBhvr>
                                        <p:cTn id="17" dur="500" autoRev="1" fill="hold"/>
                                        <p:tgtEl>
                                          <p:spTgt spid="19"/>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childTnLst>
                          </p:cTn>
                        </p:par>
                        <p:par>
                          <p:cTn id="24" fill="hold">
                            <p:stCondLst>
                              <p:cond delay="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23"/>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17">
                                            <p:txEl>
                                              <p:pRg st="3" end="3"/>
                                            </p:txEl>
                                          </p:spTgt>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1000"/>
                            </p:stCondLst>
                            <p:childTnLst>
                              <p:par>
                                <p:cTn id="43" presetID="26" presetClass="emph" presetSubtype="0" repeatCount="indefinite" fill="hold" grpId="1" nodeType="afterEffect">
                                  <p:stCondLst>
                                    <p:cond delay="0"/>
                                  </p:stCondLst>
                                  <p:endCondLst>
                                    <p:cond evt="onNext" delay="0">
                                      <p:tgtEl>
                                        <p:sldTgt/>
                                      </p:tgtEl>
                                    </p:cond>
                                  </p:endCondLst>
                                  <p:childTnLst>
                                    <p:animEffect transition="out" filter="fade">
                                      <p:cBhvr>
                                        <p:cTn id="44" dur="1000" tmFilter="0, 0; .2, .5; .8, .5; 1, 0"/>
                                        <p:tgtEl>
                                          <p:spTgt spid="27"/>
                                        </p:tgtEl>
                                      </p:cBhvr>
                                    </p:animEffect>
                                    <p:animScale>
                                      <p:cBhvr>
                                        <p:cTn id="45" dur="500" autoRev="1" fill="hold"/>
                                        <p:tgtEl>
                                          <p:spTgt spid="27"/>
                                        </p:tgtEl>
                                      </p:cBhvr>
                                      <p:by x="105000" y="105000"/>
                                    </p:animScale>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8"/>
                                        </p:tgtEl>
                                        <p:attrNameLst>
                                          <p:attrName>style.visibility</p:attrName>
                                        </p:attrNameLst>
                                      </p:cBhvr>
                                      <p:to>
                                        <p:strVal val="hidden"/>
                                      </p:to>
                                    </p:set>
                                  </p:childTnLst>
                                </p:cTn>
                              </p:par>
                              <p:par>
                                <p:cTn id="50" presetID="1" presetClass="exit" presetSubtype="0" fill="hold" grpId="2" nodeType="withEffect">
                                  <p:stCondLst>
                                    <p:cond delay="0"/>
                                  </p:stCondLst>
                                  <p:childTnLst>
                                    <p:set>
                                      <p:cBhvr>
                                        <p:cTn id="51" dur="1" fill="hold">
                                          <p:stCondLst>
                                            <p:cond delay="0"/>
                                          </p:stCondLst>
                                        </p:cTn>
                                        <p:tgtEl>
                                          <p:spTgt spid="27"/>
                                        </p:tgtEl>
                                        <p:attrNameLst>
                                          <p:attrName>style.visibility</p:attrName>
                                        </p:attrNameLst>
                                      </p:cBhvr>
                                      <p:to>
                                        <p:strVal val="hidden"/>
                                      </p:to>
                                    </p:set>
                                  </p:childTnLst>
                                </p:cTn>
                              </p:par>
                            </p:childTnLst>
                          </p:cTn>
                        </p:par>
                        <p:par>
                          <p:cTn id="52" fill="hold">
                            <p:stCondLst>
                              <p:cond delay="0"/>
                            </p:stCondLst>
                            <p:childTnLst>
                              <p:par>
                                <p:cTn id="53" presetID="10"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27" grpId="0" animBg="1"/>
      <p:bldP spid="27" grpId="1" animBg="1"/>
      <p:bldP spid="27" grpId="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Software application </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a:t>Classification Confidential</a:t>
            </a:r>
            <a:endParaRPr lang="en-GB" dirty="0"/>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26</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765916BF-3551-4113-9329-66FD9E5BC70C}"/>
              </a:ext>
            </a:extLst>
          </p:cNvPr>
          <p:cNvSpPr txBox="1"/>
          <p:nvPr/>
        </p:nvSpPr>
        <p:spPr>
          <a:xfrm>
            <a:off x="5105401" y="3429000"/>
            <a:ext cx="3409950" cy="461665"/>
          </a:xfrm>
          <a:prstGeom prst="rect">
            <a:avLst/>
          </a:prstGeom>
          <a:noFill/>
        </p:spPr>
        <p:txBody>
          <a:bodyPr wrap="square" rtlCol="0">
            <a:spAutoFit/>
          </a:bodyPr>
          <a:lstStyle/>
          <a:p>
            <a:r>
              <a:rPr lang="en-GB" sz="2400" dirty="0"/>
              <a:t>Questions? </a:t>
            </a:r>
          </a:p>
        </p:txBody>
      </p:sp>
    </p:spTree>
    <p:extLst>
      <p:ext uri="{BB962C8B-B14F-4D97-AF65-F5344CB8AC3E}">
        <p14:creationId xmlns:p14="http://schemas.microsoft.com/office/powerpoint/2010/main" val="1328458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2F96A8-0658-42AC-A1FC-B7ECAA880705}"/>
              </a:ext>
            </a:extLst>
          </p:cNvPr>
          <p:cNvSpPr>
            <a:spLocks noGrp="1"/>
          </p:cNvSpPr>
          <p:nvPr>
            <p:ph type="title"/>
          </p:nvPr>
        </p:nvSpPr>
        <p:spPr>
          <a:xfrm>
            <a:off x="679578" y="998374"/>
            <a:ext cx="10500050" cy="518671"/>
          </a:xfrm>
          <a:solidFill>
            <a:srgbClr val="014F7F"/>
          </a:solidFill>
        </p:spPr>
        <p:txBody>
          <a:bodyPr/>
          <a:lstStyle/>
          <a:p>
            <a:r>
              <a:rPr lang="en-GB" b="1" dirty="0">
                <a:solidFill>
                  <a:schemeClr val="bg1"/>
                </a:solidFill>
              </a:rPr>
              <a:t>CMS Operation - Settings</a:t>
            </a:r>
          </a:p>
        </p:txBody>
      </p:sp>
      <p:sp>
        <p:nvSpPr>
          <p:cNvPr id="6" name="Date Placeholder 5">
            <a:extLst>
              <a:ext uri="{FF2B5EF4-FFF2-40B4-BE49-F238E27FC236}">
                <a16:creationId xmlns:a16="http://schemas.microsoft.com/office/drawing/2014/main" id="{5F1484C6-2AC1-4978-88F5-0E5DDD0F4444}"/>
              </a:ext>
            </a:extLst>
          </p:cNvPr>
          <p:cNvSpPr>
            <a:spLocks noGrp="1"/>
          </p:cNvSpPr>
          <p:nvPr>
            <p:ph type="dt" sz="half" idx="10"/>
          </p:nvPr>
        </p:nvSpPr>
        <p:spPr/>
        <p:txBody>
          <a:bodyPr/>
          <a:lstStyle/>
          <a:p>
            <a:pPr algn="l"/>
            <a:r>
              <a:rPr lang="en-US"/>
              <a:t>© Copyright</a:t>
            </a:r>
            <a:endParaRPr lang="en-GB" dirty="0"/>
          </a:p>
        </p:txBody>
      </p:sp>
      <p:sp>
        <p:nvSpPr>
          <p:cNvPr id="7" name="Footer Placeholder 6">
            <a:extLst>
              <a:ext uri="{FF2B5EF4-FFF2-40B4-BE49-F238E27FC236}">
                <a16:creationId xmlns:a16="http://schemas.microsoft.com/office/drawing/2014/main" id="{4D1DE7FD-EE26-46DD-8705-B1D156444BEF}"/>
              </a:ext>
            </a:extLst>
          </p:cNvPr>
          <p:cNvSpPr>
            <a:spLocks noGrp="1"/>
          </p:cNvSpPr>
          <p:nvPr>
            <p:ph type="ftr" sz="quarter" idx="11"/>
          </p:nvPr>
        </p:nvSpPr>
        <p:spPr/>
        <p:txBody>
          <a:bodyPr/>
          <a:lstStyle/>
          <a:p>
            <a:pPr algn="ctr"/>
            <a:r>
              <a:rPr lang="en-GB" dirty="0"/>
              <a:t>Classification Confidential</a:t>
            </a:r>
          </a:p>
        </p:txBody>
      </p:sp>
      <p:sp>
        <p:nvSpPr>
          <p:cNvPr id="8" name="Slide Number Placeholder 7">
            <a:extLst>
              <a:ext uri="{FF2B5EF4-FFF2-40B4-BE49-F238E27FC236}">
                <a16:creationId xmlns:a16="http://schemas.microsoft.com/office/drawing/2014/main" id="{DE2E9CC6-2DBF-4352-8873-53E8362DF79B}"/>
              </a:ext>
            </a:extLst>
          </p:cNvPr>
          <p:cNvSpPr>
            <a:spLocks noGrp="1"/>
          </p:cNvSpPr>
          <p:nvPr>
            <p:ph type="sldNum" sz="quarter" idx="12"/>
          </p:nvPr>
        </p:nvSpPr>
        <p:spPr/>
        <p:txBody>
          <a:bodyPr/>
          <a:lstStyle/>
          <a:p>
            <a:fld id="{DC835EB0-E4E2-4E11-A86D-A27C13F2E123}" type="slidenum">
              <a:rPr lang="en-GB" smtClean="0"/>
              <a:t>27</a:t>
            </a:fld>
            <a:endParaRPr lang="en-GB" dirty="0"/>
          </a:p>
        </p:txBody>
      </p:sp>
      <p:pic>
        <p:nvPicPr>
          <p:cNvPr id="10" name="Picture 9" descr="Logo&#10;&#10;Description automatically generated">
            <a:extLst>
              <a:ext uri="{FF2B5EF4-FFF2-40B4-BE49-F238E27FC236}">
                <a16:creationId xmlns:a16="http://schemas.microsoft.com/office/drawing/2014/main" id="{3B36CD0A-17E9-4D9C-B53A-940F5B014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830" y="998375"/>
            <a:ext cx="504242" cy="518672"/>
          </a:xfrm>
          <a:prstGeom prst="rect">
            <a:avLst/>
          </a:prstGeom>
        </p:spPr>
      </p:pic>
      <p:sp>
        <p:nvSpPr>
          <p:cNvPr id="2" name="TextBox 1">
            <a:extLst>
              <a:ext uri="{FF2B5EF4-FFF2-40B4-BE49-F238E27FC236}">
                <a16:creationId xmlns:a16="http://schemas.microsoft.com/office/drawing/2014/main" id="{E62B6459-76F9-857B-6C01-5CE60E3F193F}"/>
              </a:ext>
            </a:extLst>
          </p:cNvPr>
          <p:cNvSpPr txBox="1"/>
          <p:nvPr/>
        </p:nvSpPr>
        <p:spPr>
          <a:xfrm>
            <a:off x="679578" y="1722120"/>
            <a:ext cx="10500050" cy="1938992"/>
          </a:xfrm>
          <a:prstGeom prst="rect">
            <a:avLst/>
          </a:prstGeom>
          <a:noFill/>
        </p:spPr>
        <p:txBody>
          <a:bodyPr wrap="square" rtlCol="0">
            <a:spAutoFit/>
          </a:bodyPr>
          <a:lstStyle/>
          <a:p>
            <a:r>
              <a:rPr lang="en-GB" sz="2400" dirty="0"/>
              <a:t>Slide TEMPLATE</a:t>
            </a:r>
          </a:p>
          <a:p>
            <a:endParaRPr lang="en-GB" sz="2400" dirty="0"/>
          </a:p>
          <a:p>
            <a:endParaRPr lang="en-GB" sz="2400" dirty="0"/>
          </a:p>
          <a:p>
            <a:endParaRPr lang="en-GB" sz="2400" dirty="0"/>
          </a:p>
          <a:p>
            <a:endParaRPr lang="en-GB" sz="2400" dirty="0"/>
          </a:p>
        </p:txBody>
      </p:sp>
    </p:spTree>
    <p:extLst>
      <p:ext uri="{BB962C8B-B14F-4D97-AF65-F5344CB8AC3E}">
        <p14:creationId xmlns:p14="http://schemas.microsoft.com/office/powerpoint/2010/main" val="3689760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KeywordTaxHTField xmlns="9b1003e6-3149-445c-921e-1f8062b4eb82">
      <Terms xmlns="http://schemas.microsoft.com/office/infopath/2007/PartnerControls"/>
    </TaxKeywordTaxHTField>
    <TaxCatchAll xmlns="9b1003e6-3149-445c-921e-1f8062b4eb82">
      <Value>41</Value>
      <Value>40</Value>
      <Value>48</Value>
    </TaxCatchAll>
    <ForsvaretTeamsiteSubjectNoteField xmlns="1fc9ba9e-a5a1-4dc8-b26f-36b9b118e4dc">
      <Terms xmlns="http://schemas.microsoft.com/office/infopath/2007/PartnerControls">
        <TermInfo xmlns="http://schemas.microsoft.com/office/infopath/2007/PartnerControls">
          <TermName xmlns="http://schemas.microsoft.com/office/infopath/2007/PartnerControls">Erfaringshåndtering</TermName>
          <TermId xmlns="http://schemas.microsoft.com/office/infopath/2007/PartnerControls">b6e04964-d8a7-45db-be58-b776cc67133b</TermId>
        </TermInfo>
      </Terms>
    </ForsvaretTeamsiteSubjectNoteField>
    <ForsvaretTeamsiteSecurityLevelNoteField xmlns="1fc9ba9e-a5a1-4dc8-b26f-36b9b118e4dc">
      <Terms xmlns="http://schemas.microsoft.com/office/infopath/2007/PartnerControls">
        <TermInfo xmlns="http://schemas.microsoft.com/office/infopath/2007/PartnerControls">
          <TermName xmlns="http://schemas.microsoft.com/office/infopath/2007/PartnerControls">UGRADERT</TermName>
          <TermId xmlns="http://schemas.microsoft.com/office/infopath/2007/PartnerControls">d00673f2-4025-410d-80f3-e4b359da56af</TermId>
        </TermInfo>
      </Terms>
    </ForsvaretTeamsiteSecurityLevelNoteField>
    <j10f4946cd8f43ba90e1901dbecbc75f xmlns="9b1003e6-3149-445c-921e-1f8062b4eb82">
      <Terms xmlns="http://schemas.microsoft.com/office/infopath/2007/PartnerControls"/>
    </j10f4946cd8f43ba90e1901dbecbc75f>
    <ForsvaretTeamsiteDocumentStatusField xmlns="1fc9ba9e-a5a1-4dc8-b26f-36b9b118e4dc">Ikke startet</ForsvaretTeamsiteDocumentStatusField>
    <ForsvaretTeamsiteOrganizationNoteField xmlns="1fc9ba9e-a5a1-4dc8-b26f-36b9b118e4dc">
      <Terms xmlns="http://schemas.microsoft.com/office/infopath/2007/PartnerControls">
        <TermInfo xmlns="http://schemas.microsoft.com/office/infopath/2007/PartnerControls">
          <TermName xmlns="http://schemas.microsoft.com/office/infopath/2007/PartnerControls">HVSKS</TermName>
          <TermId xmlns="http://schemas.microsoft.com/office/infopath/2007/PartnerControls">11226253-0110-4b48-87df-b88a409705b2</TermId>
        </TermInfo>
      </Terms>
    </ForsvaretTeamsiteOrganizationNoteField>
    <_dlc_DocId xmlns="9b1003e6-3149-445c-921e-1f8062b4eb82">RJCVJ63PKJHY-351973623-74</_dlc_DocId>
    <_dlc_DocIdUrl xmlns="9b1003e6-3149-445c-921e-1f8062b4eb82">
      <Url>https://rom.mil.no/sites/4201/_layouts/15/DocIdRedir.aspx?ID=RJCVJ63PKJHY-351973623-74</Url>
      <Description>RJCVJ63PKJHY-351973623-74</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Forsvaret dokument for prosjekt" ma:contentTypeID="0x010100E04E9CB587854BDCB31D5A9387256C63005987441D6252D64C88032088E8BB162100E98EAFB3B30DA3429737080FEC168EA3" ma:contentTypeVersion="3" ma:contentTypeDescription="Innholdstype for dokumenter med utvidet informasjon for Forsvaret." ma:contentTypeScope="" ma:versionID="56d918a84c0e8f531122e8c8445f7583">
  <xsd:schema xmlns:xsd="http://www.w3.org/2001/XMLSchema" xmlns:xs="http://www.w3.org/2001/XMLSchema" xmlns:p="http://schemas.microsoft.com/office/2006/metadata/properties" xmlns:ns2="1fc9ba9e-a5a1-4dc8-b26f-36b9b118e4dc" xmlns:ns3="9b1003e6-3149-445c-921e-1f8062b4eb82" targetNamespace="http://schemas.microsoft.com/office/2006/metadata/properties" ma:root="true" ma:fieldsID="cd1dac4165e24f91e6ee686308a91d6c" ns2:_="" ns3:_="">
    <xsd:import namespace="1fc9ba9e-a5a1-4dc8-b26f-36b9b118e4dc"/>
    <xsd:import namespace="9b1003e6-3149-445c-921e-1f8062b4eb82"/>
    <xsd:element name="properties">
      <xsd:complexType>
        <xsd:sequence>
          <xsd:element name="documentManagement">
            <xsd:complexType>
              <xsd:all>
                <xsd:element ref="ns2:ForsvaretTeamsiteOrganizationNoteField" minOccurs="0"/>
                <xsd:element ref="ns2:ForsvaretTeamsiteSubjectNoteField" minOccurs="0"/>
                <xsd:element ref="ns2:ForsvaretTeamsiteSecurityLevelNoteField" minOccurs="0"/>
                <xsd:element ref="ns3:TaxKeywordTaxHTField" minOccurs="0"/>
                <xsd:element ref="ns2:ForsvaretTeamsiteDocumentStatusField" minOccurs="0"/>
                <xsd:element ref="ns3:_dlc_DocId" minOccurs="0"/>
                <xsd:element ref="ns3:_dlc_DocIdUrl" minOccurs="0"/>
                <xsd:element ref="ns3:_dlc_DocIdPersistId" minOccurs="0"/>
                <xsd:element ref="ns3:j10f4946cd8f43ba90e1901dbecbc75f" minOccurs="0"/>
                <xsd:element ref="ns3:TaxCatchAll" minOccurs="0"/>
                <xsd:element ref="ns3: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c9ba9e-a5a1-4dc8-b26f-36b9b118e4dc" elementFormDefault="qualified">
    <xsd:import namespace="http://schemas.microsoft.com/office/2006/documentManagement/types"/>
    <xsd:import namespace="http://schemas.microsoft.com/office/infopath/2007/PartnerControls"/>
    <xsd:element name="ForsvaretTeamsiteOrganizationNoteField" ma:index="9" nillable="true" ma:taxonomy="true" ma:internalName="ForsvaretTeamsiteOrganizationNoteField" ma:taxonomyFieldName="ForsvaretTeamsiteOrganization" ma:displayName="Organisasjon" ma:fieldId="{ce581202-aef1-40d5-93f6-1bfc97bfdfec}" ma:taxonomyMulti="true" ma:sspId="9bc1ae65-7bad-4a1a-867d-1417b907e5da" ma:termSetId="8ef42b10-e278-477c-a425-1308312cba57" ma:anchorId="00000000-0000-0000-0000-000000000000" ma:open="false" ma:isKeyword="false">
      <xsd:complexType>
        <xsd:sequence>
          <xsd:element ref="pc:Terms" minOccurs="0" maxOccurs="1"/>
        </xsd:sequence>
      </xsd:complexType>
    </xsd:element>
    <xsd:element name="ForsvaretTeamsiteSubjectNoteField" ma:index="11" nillable="true" ma:taxonomy="true" ma:internalName="ForsvaretTeamsiteSubjectNoteField" ma:taxonomyFieldName="ForsvaretTeamsiteSubject" ma:displayName="Fag" ma:fieldId="{90867574-42ca-409e-8347-9ecc3a382dc4}" ma:taxonomyMulti="true" ma:sspId="9bc1ae65-7bad-4a1a-867d-1417b907e5da" ma:termSetId="2cfcbc71-4f83-4af0-ad30-f439954cf9b9" ma:anchorId="00000000-0000-0000-0000-000000000000" ma:open="false" ma:isKeyword="false">
      <xsd:complexType>
        <xsd:sequence>
          <xsd:element ref="pc:Terms" minOccurs="0" maxOccurs="1"/>
        </xsd:sequence>
      </xsd:complexType>
    </xsd:element>
    <xsd:element name="ForsvaretTeamsiteSecurityLevelNoteField" ma:index="13" ma:taxonomy="true" ma:internalName="ForsvaretTeamsiteSecurityLevelNoteField" ma:taxonomyFieldName="ForsvaretTeamsiteSecurityLevel" ma:displayName="Graderingsnivå" ma:fieldId="{9236b146-51f2-4d7d-9179-f23cb0260ed6}" ma:sspId="9bc1ae65-7bad-4a1a-867d-1417b907e5da" ma:termSetId="ca32687f-15c1-4b8a-bc76-5721c7b52a11" ma:anchorId="00000000-0000-0000-0000-000000000000" ma:open="false" ma:isKeyword="false">
      <xsd:complexType>
        <xsd:sequence>
          <xsd:element ref="pc:Terms" minOccurs="0" maxOccurs="1"/>
        </xsd:sequence>
      </xsd:complexType>
    </xsd:element>
    <xsd:element name="ForsvaretTeamsiteDocumentStatusField" ma:index="16" nillable="true" ma:displayName="Dokumentstatus" ma:default="Ikke startet" ma:description="Brukes til å vise status for ett dokument" ma:internalName="ForsvaretTeamsiteDocumentStatusField">
      <xsd:simpleType>
        <xsd:restriction base="dms:Choice">
          <xsd:enumeration value="Ikke startet"/>
          <xsd:enumeration value="Under arbeid"/>
          <xsd:enumeration value="Ferdig"/>
          <xsd:enumeration value="Godkjent"/>
          <xsd:enumeration value="Utdatert"/>
          <xsd:enumeration value="Skal arkiveres"/>
        </xsd:restriction>
      </xsd:simpleType>
    </xsd:element>
  </xsd:schema>
  <xsd:schema xmlns:xsd="http://www.w3.org/2001/XMLSchema" xmlns:xs="http://www.w3.org/2001/XMLSchema" xmlns:dms="http://schemas.microsoft.com/office/2006/documentManagement/types" xmlns:pc="http://schemas.microsoft.com/office/infopath/2007/PartnerControls" targetNamespace="9b1003e6-3149-445c-921e-1f8062b4eb82" elementFormDefault="qualified">
    <xsd:import namespace="http://schemas.microsoft.com/office/2006/documentManagement/types"/>
    <xsd:import namespace="http://schemas.microsoft.com/office/infopath/2007/PartnerControls"/>
    <xsd:element name="TaxKeywordTaxHTField" ma:index="15" nillable="true" ma:taxonomy="true" ma:internalName="TaxKeywordTaxHTField" ma:taxonomyFieldName="TaxKeyword" ma:displayName="Fritekstnøkkelord" ma:fieldId="{23f27201-bee3-471e-b2e7-b64fd8b7ca38}" ma:taxonomyMulti="true" ma:sspId="9bc1ae65-7bad-4a1a-867d-1417b907e5da" ma:termSetId="00000000-0000-0000-0000-000000000000" ma:anchorId="00000000-0000-0000-0000-000000000000" ma:open="true" ma:isKeyword="true">
      <xsd:complexType>
        <xsd:sequence>
          <xsd:element ref="pc:Terms" minOccurs="0" maxOccurs="1"/>
        </xsd:sequence>
      </xsd:complexType>
    </xsd:element>
    <xsd:element name="_dlc_DocId" ma:index="17" nillable="true" ma:displayName="Dokument-ID-verdi" ma:description="Verdien for dokument-IDen som er tilordnet elementet." ma:internalName="_dlc_DocId" ma:readOnly="true">
      <xsd:simpleType>
        <xsd:restriction base="dms:Text"/>
      </xsd:simpleType>
    </xsd:element>
    <xsd:element name="_dlc_DocIdUrl" ma:index="18"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Fast ID" ma:description="Behold IDen ved tillegging." ma:hidden="true" ma:internalName="_dlc_DocIdPersistId" ma:readOnly="true">
      <xsd:simpleType>
        <xsd:restriction base="dms:Boolean"/>
      </xsd:simpleType>
    </xsd:element>
    <xsd:element name="j10f4946cd8f43ba90e1901dbecbc75f" ma:index="20" nillable="true" ma:taxonomy="true" ma:internalName="j10f4946cd8f43ba90e1901dbecbc75f" ma:taxonomyFieldName="Prosjektfaser" ma:displayName="Prosjektfaser" ma:fieldId="{310f4946-cd8f-43ba-90e1-901dbecbc75f}" ma:taxonomyMulti="true" ma:sspId="9bc1ae65-7bad-4a1a-867d-1417b907e5da" ma:termSetId="1f156fb7-c26f-4a08-8c73-f5f793d32695" ma:anchorId="00000000-0000-0000-0000-000000000000" ma:open="false" ma:isKeyword="false">
      <xsd:complexType>
        <xsd:sequence>
          <xsd:element ref="pc:Terms" minOccurs="0" maxOccurs="1"/>
        </xsd:sequence>
      </xsd:complexType>
    </xsd:element>
    <xsd:element name="TaxCatchAll" ma:index="21" nillable="true" ma:displayName="Global taksonomikolonne" ma:description="" ma:hidden="true" ma:list="{bbf0418a-f67f-40a5-9663-1c116d20125c}" ma:internalName="TaxCatchAll" ma:showField="CatchAllData" ma:web="9b1003e6-3149-445c-921e-1f8062b4eb82">
      <xsd:complexType>
        <xsd:complexContent>
          <xsd:extension base="dms:MultiChoiceLookup">
            <xsd:sequence>
              <xsd:element name="Value" type="dms:Lookup" maxOccurs="unbounded" minOccurs="0" nillable="true"/>
            </xsd:sequence>
          </xsd:extension>
        </xsd:complexContent>
      </xsd:complexType>
    </xsd:element>
    <xsd:element name="TaxCatchAllLabel" ma:index="22" nillable="true" ma:displayName="Global taksonomikolonne1" ma:description="" ma:hidden="true" ma:list="{bbf0418a-f67f-40a5-9663-1c116d20125c}" ma:internalName="TaxCatchAllLabel" ma:readOnly="true" ma:showField="CatchAllDataLabel" ma:web="9b1003e6-3149-445c-921e-1f8062b4eb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519734-56C6-4608-84B9-BE80FFBA763B}">
  <ds:schemaRefs>
    <ds:schemaRef ds:uri="http://schemas.microsoft.com/office/2006/metadata/properties"/>
    <ds:schemaRef ds:uri="http://purl.org/dc/terms/"/>
    <ds:schemaRef ds:uri="http://purl.org/dc/elements/1.1/"/>
    <ds:schemaRef ds:uri="9b1003e6-3149-445c-921e-1f8062b4eb82"/>
    <ds:schemaRef ds:uri="1fc9ba9e-a5a1-4dc8-b26f-36b9b118e4dc"/>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A4A2CC-3217-4961-A784-E5CE1F47042B}">
  <ds:schemaRefs>
    <ds:schemaRef ds:uri="http://schemas.microsoft.com/sharepoint/v3/contenttype/forms"/>
  </ds:schemaRefs>
</ds:datastoreItem>
</file>

<file path=customXml/itemProps3.xml><?xml version="1.0" encoding="utf-8"?>
<ds:datastoreItem xmlns:ds="http://schemas.openxmlformats.org/officeDocument/2006/customXml" ds:itemID="{B7063FB5-A71A-43B7-97B1-6F703E571924}">
  <ds:schemaRefs>
    <ds:schemaRef ds:uri="http://schemas.microsoft.com/sharepoint/events"/>
  </ds:schemaRefs>
</ds:datastoreItem>
</file>

<file path=customXml/itemProps4.xml><?xml version="1.0" encoding="utf-8"?>
<ds:datastoreItem xmlns:ds="http://schemas.openxmlformats.org/officeDocument/2006/customXml" ds:itemID="{0D1E2DA0-95AF-4B86-A725-FD011AE33A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c9ba9e-a5a1-4dc8-b26f-36b9b118e4dc"/>
    <ds:schemaRef ds:uri="9b1003e6-3149-445c-921e-1f8062b4eb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7937</TotalTime>
  <Words>1507</Words>
  <Application>Microsoft Office PowerPoint</Application>
  <PresentationFormat>Widescreen</PresentationFormat>
  <Paragraphs>327</Paragraphs>
  <Slides>27</Slides>
  <Notes>19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27</vt:i4>
      </vt:variant>
    </vt:vector>
  </HeadingPairs>
  <TitlesOfParts>
    <vt:vector size="31" baseType="lpstr">
      <vt:lpstr>Arial</vt:lpstr>
      <vt:lpstr>Calibri</vt:lpstr>
      <vt:lpstr>Calibri Light</vt:lpstr>
      <vt:lpstr>Office Theme</vt:lpstr>
      <vt:lpstr>NDMA C-UAS Operators CMS</vt:lpstr>
      <vt:lpstr>CMS Operation - Information</vt:lpstr>
      <vt:lpstr>CMS Operation – Information Bar - GNSS</vt:lpstr>
      <vt:lpstr>CMS Operation – Information Bar - Radars</vt:lpstr>
      <vt:lpstr>CMS Operation – Information Bar - Squarehead</vt:lpstr>
      <vt:lpstr>CMS Operation – Information Bar</vt:lpstr>
      <vt:lpstr>CMS Operation – Settings Menus - General</vt:lpstr>
      <vt:lpstr>CMS Operation – Settings Menus - Maps</vt:lpstr>
      <vt:lpstr>CMS Operation – Settings Menus - Target</vt:lpstr>
      <vt:lpstr>CMS Operation – Settings Menus - GNSS</vt:lpstr>
      <vt:lpstr>CMS Operation – Settings Menus - Radar</vt:lpstr>
      <vt:lpstr>CMS Operation – Settings Menus - Platform</vt:lpstr>
      <vt:lpstr>CMS Operation – Settings Menus - About</vt:lpstr>
      <vt:lpstr>CMS Operation – Mission Bar – Target Filters</vt:lpstr>
      <vt:lpstr>CMS Operation – Mission Bar – Home</vt:lpstr>
      <vt:lpstr>CMS Operation – Mission Bar – Alarm</vt:lpstr>
      <vt:lpstr>CMS Operation – Mission Bar – EOD Control</vt:lpstr>
      <vt:lpstr>CMS Operation – Mission Bar – Radar</vt:lpstr>
      <vt:lpstr>PowerPoint-presentasjon</vt:lpstr>
      <vt:lpstr>PowerPoint-presentasjon</vt:lpstr>
      <vt:lpstr>PowerPoint-presentasjon</vt:lpstr>
      <vt:lpstr>PowerPoint-presentasjon</vt:lpstr>
      <vt:lpstr>PowerPoint-presentasjon</vt:lpstr>
      <vt:lpstr>PowerPoint-presentasjon</vt:lpstr>
      <vt:lpstr>PowerPoint-presentasjon</vt:lpstr>
      <vt:lpstr>Software application </vt:lpstr>
      <vt:lpstr>CMS Operation - Settings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Wyatt</dc:creator>
  <cp:lastModifiedBy>Sandtorv, John Henrik</cp:lastModifiedBy>
  <cp:revision>187</cp:revision>
  <cp:lastPrinted>2021-05-18T10:50:50Z</cp:lastPrinted>
  <dcterms:created xsi:type="dcterms:W3CDTF">2020-07-29T15:29:40Z</dcterms:created>
  <dcterms:modified xsi:type="dcterms:W3CDTF">2025-06-23T06:27:25Z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0x010100E04E9CB587854BDCB31D5A9387256C63005987441D6252D64C88032088E8BB162100E98EAFB3B30DA3429737080FEC168EA3</vt:lpwstr>
  </property>
  <property fmtid="{D5CDD505-2E9C-101B-9397-08002B2CF9AE}" pid="3" name="_dlc_DocIdItemGuid">
    <vt:lpwstr>23204019-aea2-4776-9c71-f847270291f9</vt:lpwstr>
  </property>
  <property fmtid="{D5CDD505-2E9C-101B-9397-08002B2CF9AE}" pid="4" name="TaxKeyword">
    <vt:lpwstr/>
  </property>
  <property fmtid="{D5CDD505-2E9C-101B-9397-08002B2CF9AE}" pid="5" name="a7021a1e3c084df381343a5d51fdc64f">
    <vt:lpwstr/>
  </property>
  <property fmtid="{D5CDD505-2E9C-101B-9397-08002B2CF9AE}" pid="6" name="Prosjektfaser">
    <vt:lpwstr/>
  </property>
  <property fmtid="{D5CDD505-2E9C-101B-9397-08002B2CF9AE}" pid="7" name="ForsvaretTeamsiteOrganization">
    <vt:lpwstr>40;#HVSKS|11226253-0110-4b48-87df-b88a409705b2</vt:lpwstr>
  </property>
  <property fmtid="{D5CDD505-2E9C-101B-9397-08002B2CF9AE}" pid="8" name="ForsvaretTeamsiteSubject">
    <vt:lpwstr>41;#Erfaringshåndtering|b6e04964-d8a7-45db-be58-b776cc67133b</vt:lpwstr>
  </property>
  <property fmtid="{D5CDD505-2E9C-101B-9397-08002B2CF9AE}" pid="9" name="ForsvaretTeamsiteSecurityLevel">
    <vt:lpwstr>48;#UGRADERT|d00673f2-4025-410d-80f3-e4b359da56af</vt:lpwstr>
  </property>
  <property fmtid="{D5CDD505-2E9C-101B-9397-08002B2CF9AE}" pid="10" name="Lokasjon:">
    <vt:lpwstr/>
  </property>
</Properties>
</file>